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handoutMasterIdLst>
    <p:handoutMasterId r:id="rId7"/>
  </p:handoutMasterIdLst>
  <p:sldIdLst>
    <p:sldId id="264" r:id="rId3"/>
    <p:sldId id="260" r:id="rId4"/>
    <p:sldId id="266" r:id="rId5"/>
    <p:sldId id="268" r:id="rId6"/>
  </p:sldIdLst>
  <p:sldSz cx="10058400" cy="15544800"/>
  <p:notesSz cx="9296400" cy="147828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9C31DF-F1E8-4E5A-AEFC-567E358FFD16}">
          <p14:sldIdLst>
            <p14:sldId id="264"/>
            <p14:sldId id="260"/>
            <p14:sldId id="266"/>
            <p14:sldId id="268"/>
          </p14:sldIdLst>
        </p14:section>
      </p14:sectionLst>
    </p:ext>
    <p:ext uri="{EFAFB233-063F-42B5-8137-9DF3F51BA10A}">
      <p15:sldGuideLst xmlns:p15="http://schemas.microsoft.com/office/powerpoint/2012/main">
        <p15:guide id="1" orient="horz" pos="315" userDrawn="1">
          <p15:clr>
            <a:srgbClr val="A4A3A4"/>
          </p15:clr>
        </p15:guide>
        <p15:guide id="2" pos="60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mond, Elinor" initials="HE" lastIdx="1" clrIdx="0">
    <p:extLst>
      <p:ext uri="{19B8F6BF-5375-455C-9EA6-DF929625EA0E}">
        <p15:presenceInfo xmlns:p15="http://schemas.microsoft.com/office/powerpoint/2012/main" userId="S-1-5-21-66081788-462978661-1268862865-296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080"/>
    <a:srgbClr val="023182"/>
    <a:srgbClr val="5EA3F9"/>
    <a:srgbClr val="FDDD05"/>
    <a:srgbClr val="90C94C"/>
    <a:srgbClr val="EB1010"/>
    <a:srgbClr val="EA0000"/>
    <a:srgbClr val="EEF6F0"/>
    <a:srgbClr val="539DF9"/>
    <a:srgbClr val="89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0" autoAdjust="0"/>
    <p:restoredTop sz="94660"/>
  </p:normalViewPr>
  <p:slideViewPr>
    <p:cSldViewPr snapToGrid="0">
      <p:cViewPr>
        <p:scale>
          <a:sx n="176" d="100"/>
          <a:sy n="176" d="100"/>
        </p:scale>
        <p:origin x="-1664" y="-12848"/>
      </p:cViewPr>
      <p:guideLst>
        <p:guide orient="horz" pos="315"/>
        <p:guide pos="604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403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741363"/>
          </a:xfrm>
          <a:prstGeom prst="rect">
            <a:avLst/>
          </a:prstGeom>
        </p:spPr>
        <p:txBody>
          <a:bodyPr vert="horz" lIns="91436" tIns="45718" rIns="91436" bIns="45718" rtlCol="0"/>
          <a:lstStyle>
            <a:lvl1pPr algn="l">
              <a:defRPr sz="1200"/>
            </a:lvl1pPr>
          </a:lstStyle>
          <a:p>
            <a:endParaRPr lang="en-CA"/>
          </a:p>
        </p:txBody>
      </p:sp>
      <p:sp>
        <p:nvSpPr>
          <p:cNvPr id="3" name="Date Placeholder 2"/>
          <p:cNvSpPr>
            <a:spLocks noGrp="1"/>
          </p:cNvSpPr>
          <p:nvPr>
            <p:ph type="dt" sz="quarter" idx="1"/>
          </p:nvPr>
        </p:nvSpPr>
        <p:spPr>
          <a:xfrm>
            <a:off x="5265740" y="0"/>
            <a:ext cx="4029075" cy="741363"/>
          </a:xfrm>
          <a:prstGeom prst="rect">
            <a:avLst/>
          </a:prstGeom>
        </p:spPr>
        <p:txBody>
          <a:bodyPr vert="horz" lIns="91436" tIns="45718" rIns="91436" bIns="45718" rtlCol="0"/>
          <a:lstStyle>
            <a:lvl1pPr algn="r">
              <a:defRPr sz="1200"/>
            </a:lvl1pPr>
          </a:lstStyle>
          <a:p>
            <a:fld id="{FAD67F39-C3DD-41CC-96D6-2ED8BD9E03B7}" type="datetimeFigureOut">
              <a:rPr lang="en-CA" smtClean="0"/>
              <a:t>2020-11-25</a:t>
            </a:fld>
            <a:endParaRPr lang="en-CA"/>
          </a:p>
        </p:txBody>
      </p:sp>
      <p:sp>
        <p:nvSpPr>
          <p:cNvPr id="4" name="Footer Placeholder 3"/>
          <p:cNvSpPr>
            <a:spLocks noGrp="1"/>
          </p:cNvSpPr>
          <p:nvPr>
            <p:ph type="ftr" sz="quarter" idx="2"/>
          </p:nvPr>
        </p:nvSpPr>
        <p:spPr>
          <a:xfrm>
            <a:off x="1" y="14041440"/>
            <a:ext cx="4029075" cy="741361"/>
          </a:xfrm>
          <a:prstGeom prst="rect">
            <a:avLst/>
          </a:prstGeom>
        </p:spPr>
        <p:txBody>
          <a:bodyPr vert="horz" lIns="91436" tIns="45718" rIns="91436" bIns="45718" rtlCol="0" anchor="b"/>
          <a:lstStyle>
            <a:lvl1pPr algn="l">
              <a:defRPr sz="1200"/>
            </a:lvl1pPr>
          </a:lstStyle>
          <a:p>
            <a:endParaRPr lang="en-CA"/>
          </a:p>
        </p:txBody>
      </p:sp>
      <p:sp>
        <p:nvSpPr>
          <p:cNvPr id="5" name="Slide Number Placeholder 4"/>
          <p:cNvSpPr>
            <a:spLocks noGrp="1"/>
          </p:cNvSpPr>
          <p:nvPr>
            <p:ph type="sldNum" sz="quarter" idx="3"/>
          </p:nvPr>
        </p:nvSpPr>
        <p:spPr>
          <a:xfrm>
            <a:off x="5265740" y="14041440"/>
            <a:ext cx="4029075" cy="741361"/>
          </a:xfrm>
          <a:prstGeom prst="rect">
            <a:avLst/>
          </a:prstGeom>
        </p:spPr>
        <p:txBody>
          <a:bodyPr vert="horz" lIns="91436" tIns="45718" rIns="91436" bIns="45718" rtlCol="0" anchor="b"/>
          <a:lstStyle>
            <a:lvl1pPr algn="r">
              <a:defRPr sz="1200"/>
            </a:lvl1pPr>
          </a:lstStyle>
          <a:p>
            <a:fld id="{2756F1DA-29F6-4874-A6A3-A844577E65A6}" type="slidenum">
              <a:rPr lang="en-CA" smtClean="0"/>
              <a:t>‹#›</a:t>
            </a:fld>
            <a:endParaRPr lang="en-CA"/>
          </a:p>
        </p:txBody>
      </p:sp>
    </p:spTree>
    <p:extLst>
      <p:ext uri="{BB962C8B-B14F-4D97-AF65-F5344CB8AC3E}">
        <p14:creationId xmlns:p14="http://schemas.microsoft.com/office/powerpoint/2010/main" val="19973020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6600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4285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91515" y="4138083"/>
            <a:ext cx="8675370" cy="986303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0F6B4346-8389-440B-A08F-6C1995A2F17B}" type="datetimeFigureOut">
              <a:rPr lang="en-CA" smtClean="0"/>
              <a:t>2020-11-25</a:t>
            </a:fld>
            <a:endParaRPr lang="en-CA"/>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CA"/>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EF050896-BA19-4B08-9440-679A9ECF1516}" type="slidenum">
              <a:rPr lang="en-CA" smtClean="0"/>
              <a:t>‹#›</a:t>
            </a:fld>
            <a:endParaRPr lang="en-CA"/>
          </a:p>
        </p:txBody>
      </p:sp>
    </p:spTree>
    <p:extLst>
      <p:ext uri="{BB962C8B-B14F-4D97-AF65-F5344CB8AC3E}">
        <p14:creationId xmlns:p14="http://schemas.microsoft.com/office/powerpoint/2010/main" val="6189554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a:prstGeom prst="rect">
            <a:avLst/>
          </a:prstGeo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10402786"/>
            <a:ext cx="8675370" cy="3400424"/>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0F6B4346-8389-440B-A08F-6C1995A2F17B}" type="datetimeFigureOut">
              <a:rPr lang="en-CA" smtClean="0"/>
              <a:t>2020-11-25</a:t>
            </a:fld>
            <a:endParaRPr lang="en-CA"/>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CA"/>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EF050896-BA19-4B08-9440-679A9ECF1516}" type="slidenum">
              <a:rPr lang="en-CA" smtClean="0"/>
              <a:t>‹#›</a:t>
            </a:fld>
            <a:endParaRPr lang="en-CA"/>
          </a:p>
        </p:txBody>
      </p:sp>
    </p:spTree>
    <p:extLst>
      <p:ext uri="{BB962C8B-B14F-4D97-AF65-F5344CB8AC3E}">
        <p14:creationId xmlns:p14="http://schemas.microsoft.com/office/powerpoint/2010/main" val="5798254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4138083"/>
            <a:ext cx="4274820" cy="986303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4138083"/>
            <a:ext cx="4274820" cy="986303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0F6B4346-8389-440B-A08F-6C1995A2F17B}" type="datetimeFigureOut">
              <a:rPr lang="en-CA" smtClean="0"/>
              <a:t>2020-11-25</a:t>
            </a:fld>
            <a:endParaRPr lang="en-CA"/>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CA"/>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EF050896-BA19-4B08-9440-679A9ECF1516}" type="slidenum">
              <a:rPr lang="en-CA" smtClean="0"/>
              <a:t>‹#›</a:t>
            </a:fld>
            <a:endParaRPr lang="en-CA"/>
          </a:p>
        </p:txBody>
      </p:sp>
    </p:spTree>
    <p:extLst>
      <p:ext uri="{BB962C8B-B14F-4D97-AF65-F5344CB8AC3E}">
        <p14:creationId xmlns:p14="http://schemas.microsoft.com/office/powerpoint/2010/main" val="853340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3810636"/>
            <a:ext cx="4255174"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692826" y="5678170"/>
            <a:ext cx="4255174" cy="835173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3810636"/>
            <a:ext cx="4276130"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092066" y="5678170"/>
            <a:ext cx="4276130" cy="835173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91515" y="14407730"/>
            <a:ext cx="2263140" cy="827617"/>
          </a:xfrm>
          <a:prstGeom prst="rect">
            <a:avLst/>
          </a:prstGeom>
        </p:spPr>
        <p:txBody>
          <a:bodyPr/>
          <a:lstStyle/>
          <a:p>
            <a:fld id="{0F6B4346-8389-440B-A08F-6C1995A2F17B}" type="datetimeFigureOut">
              <a:rPr lang="en-CA" smtClean="0"/>
              <a:t>2020-11-25</a:t>
            </a:fld>
            <a:endParaRPr lang="en-CA"/>
          </a:p>
        </p:txBody>
      </p:sp>
      <p:sp>
        <p:nvSpPr>
          <p:cNvPr id="8" name="Footer Placeholder 7"/>
          <p:cNvSpPr>
            <a:spLocks noGrp="1"/>
          </p:cNvSpPr>
          <p:nvPr>
            <p:ph type="ftr" sz="quarter" idx="11"/>
          </p:nvPr>
        </p:nvSpPr>
        <p:spPr>
          <a:xfrm>
            <a:off x="3331845" y="14407730"/>
            <a:ext cx="3394710" cy="827617"/>
          </a:xfrm>
          <a:prstGeom prst="rect">
            <a:avLst/>
          </a:prstGeom>
        </p:spPr>
        <p:txBody>
          <a:bodyPr/>
          <a:lstStyle/>
          <a:p>
            <a:endParaRPr lang="en-CA"/>
          </a:p>
        </p:txBody>
      </p:sp>
      <p:sp>
        <p:nvSpPr>
          <p:cNvPr id="9" name="Slide Number Placeholder 8"/>
          <p:cNvSpPr>
            <a:spLocks noGrp="1"/>
          </p:cNvSpPr>
          <p:nvPr>
            <p:ph type="sldNum" sz="quarter" idx="12"/>
          </p:nvPr>
        </p:nvSpPr>
        <p:spPr>
          <a:xfrm>
            <a:off x="7103745" y="14407730"/>
            <a:ext cx="2263140" cy="827617"/>
          </a:xfrm>
          <a:prstGeom prst="rect">
            <a:avLst/>
          </a:prstGeom>
        </p:spPr>
        <p:txBody>
          <a:bodyPr/>
          <a:lstStyle/>
          <a:p>
            <a:fld id="{EF050896-BA19-4B08-9440-679A9ECF1516}" type="slidenum">
              <a:rPr lang="en-CA" smtClean="0"/>
              <a:t>‹#›</a:t>
            </a:fld>
            <a:endParaRPr lang="en-CA"/>
          </a:p>
        </p:txBody>
      </p:sp>
    </p:spTree>
    <p:extLst>
      <p:ext uri="{BB962C8B-B14F-4D97-AF65-F5344CB8AC3E}">
        <p14:creationId xmlns:p14="http://schemas.microsoft.com/office/powerpoint/2010/main" val="3854712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91515" y="14407730"/>
            <a:ext cx="2263140" cy="827617"/>
          </a:xfrm>
          <a:prstGeom prst="rect">
            <a:avLst/>
          </a:prstGeom>
        </p:spPr>
        <p:txBody>
          <a:bodyPr/>
          <a:lstStyle/>
          <a:p>
            <a:fld id="{0F6B4346-8389-440B-A08F-6C1995A2F17B}" type="datetimeFigureOut">
              <a:rPr lang="en-CA" smtClean="0"/>
              <a:t>2020-11-25</a:t>
            </a:fld>
            <a:endParaRPr lang="en-CA"/>
          </a:p>
        </p:txBody>
      </p:sp>
      <p:sp>
        <p:nvSpPr>
          <p:cNvPr id="4" name="Footer Placeholder 3"/>
          <p:cNvSpPr>
            <a:spLocks noGrp="1"/>
          </p:cNvSpPr>
          <p:nvPr>
            <p:ph type="ftr" sz="quarter" idx="11"/>
          </p:nvPr>
        </p:nvSpPr>
        <p:spPr>
          <a:xfrm>
            <a:off x="3331845" y="14407730"/>
            <a:ext cx="3394710" cy="827617"/>
          </a:xfrm>
          <a:prstGeom prst="rect">
            <a:avLst/>
          </a:prstGeom>
        </p:spPr>
        <p:txBody>
          <a:bodyPr/>
          <a:lstStyle/>
          <a:p>
            <a:endParaRPr lang="en-CA"/>
          </a:p>
        </p:txBody>
      </p:sp>
      <p:sp>
        <p:nvSpPr>
          <p:cNvPr id="5" name="Slide Number Placeholder 4"/>
          <p:cNvSpPr>
            <a:spLocks noGrp="1"/>
          </p:cNvSpPr>
          <p:nvPr>
            <p:ph type="sldNum" sz="quarter" idx="12"/>
          </p:nvPr>
        </p:nvSpPr>
        <p:spPr>
          <a:xfrm>
            <a:off x="7103745" y="14407730"/>
            <a:ext cx="2263140" cy="827617"/>
          </a:xfrm>
          <a:prstGeom prst="rect">
            <a:avLst/>
          </a:prstGeom>
        </p:spPr>
        <p:txBody>
          <a:bodyPr/>
          <a:lstStyle/>
          <a:p>
            <a:fld id="{EF050896-BA19-4B08-9440-679A9ECF1516}" type="slidenum">
              <a:rPr lang="en-CA" smtClean="0"/>
              <a:t>‹#›</a:t>
            </a:fld>
            <a:endParaRPr lang="en-CA"/>
          </a:p>
        </p:txBody>
      </p:sp>
    </p:spTree>
    <p:extLst>
      <p:ext uri="{BB962C8B-B14F-4D97-AF65-F5344CB8AC3E}">
        <p14:creationId xmlns:p14="http://schemas.microsoft.com/office/powerpoint/2010/main" val="2272000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9828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4058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547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10088004" cy="15552752"/>
          </a:xfrm>
          <a:prstGeom prst="rect">
            <a:avLst/>
          </a:prstGeom>
          <a:solidFill>
            <a:srgbClr val="EE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userDrawn="1"/>
        </p:nvSpPr>
        <p:spPr>
          <a:xfrm>
            <a:off x="-152654" y="6241955"/>
            <a:ext cx="7307422" cy="6855061"/>
          </a:xfrm>
          <a:prstGeom prst="rect">
            <a:avLst/>
          </a:prstGeom>
          <a:blipFill dpi="0" rotWithShape="1">
            <a:blip r:embed="rId1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 </a:t>
            </a:r>
            <a:endParaRPr lang="en-CA" dirty="0"/>
          </a:p>
        </p:txBody>
      </p:sp>
    </p:spTree>
    <p:extLst>
      <p:ext uri="{BB962C8B-B14F-4D97-AF65-F5344CB8AC3E}">
        <p14:creationId xmlns:p14="http://schemas.microsoft.com/office/powerpoint/2010/main" val="2923822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8" r:id="rId8"/>
  </p:sldLayoutIdLst>
  <p:timing>
    <p:tnLst>
      <p:par>
        <p:cTn id="1" dur="indefinite" restart="never" nodeType="tmRoot"/>
      </p:par>
    </p:tnLst>
  </p:timing>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5677" y="-3722"/>
            <a:ext cx="10089754" cy="15552244"/>
          </a:xfrm>
          <a:prstGeom prst="rect">
            <a:avLst/>
          </a:prstGeom>
        </p:spPr>
      </p:pic>
    </p:spTree>
    <p:extLst>
      <p:ext uri="{BB962C8B-B14F-4D97-AF65-F5344CB8AC3E}">
        <p14:creationId xmlns:p14="http://schemas.microsoft.com/office/powerpoint/2010/main" val="4119777100"/>
      </p:ext>
    </p:extLst>
  </p:cSld>
  <p:clrMap bg1="lt1" tx1="dk1" bg2="lt2" tx2="dk2" accent1="accent1" accent2="accent2" accent3="accent3" accent4="accent4" accent5="accent5" accent6="accent6" hlink="hlink" folHlink="folHlink"/>
  <p:sldLayoutIdLst>
    <p:sldLayoutId id="2147483685" r:id="rId1"/>
    <p:sldLayoutId id="2147483689"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18"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4.jpeg"/><Relationship Id="rId5" Type="http://schemas.openxmlformats.org/officeDocument/2006/relationships/image" Target="../media/image7.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500564" y="2877735"/>
            <a:ext cx="2103642" cy="12258006"/>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EC5714"/>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502" y="2915581"/>
            <a:ext cx="465110" cy="465110"/>
          </a:xfrm>
          <a:prstGeom prst="rect">
            <a:avLst/>
          </a:prstGeom>
        </p:spPr>
      </p:pic>
      <p:sp>
        <p:nvSpPr>
          <p:cNvPr id="26" name="TextBox 25"/>
          <p:cNvSpPr txBox="1"/>
          <p:nvPr/>
        </p:nvSpPr>
        <p:spPr>
          <a:xfrm>
            <a:off x="1043412" y="2877735"/>
            <a:ext cx="6262995" cy="1077218"/>
          </a:xfrm>
          <a:prstGeom prst="rect">
            <a:avLst/>
          </a:prstGeom>
          <a:noFill/>
        </p:spPr>
        <p:txBody>
          <a:bodyPr wrap="square" lIns="0" tIns="0" rIns="0" bIns="0" rtlCol="0">
            <a:spAutoFit/>
          </a:bodyPr>
          <a:lstStyle/>
          <a:p>
            <a:r>
              <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rPr>
              <a:t>The </a:t>
            </a:r>
            <a:r>
              <a:rPr lang="en-CA" sz="1400" b="1" kern="100" spc="-3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Goal</a:t>
            </a:r>
            <a:endPar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a:p>
            <a:r>
              <a:rPr lang="en-CA" sz="1400" spc="-50" dirty="0">
                <a:latin typeface="Segoe UI" panose="020B0502040204020203" pitchFamily="34" charset="0"/>
                <a:ea typeface="Segoe UI Black" panose="020B0A02040204020203" pitchFamily="34" charset="0"/>
                <a:cs typeface="Segoe UI" panose="020B0502040204020203" pitchFamily="34" charset="0"/>
              </a:rPr>
              <a:t>Canada’s greenhouse gas (GHG) emission reduction target is 30% below 2005 levels by 2030. </a:t>
            </a:r>
            <a:r>
              <a:rPr lang="en-CA" sz="1400" dirty="0">
                <a:latin typeface="Segoe UI" panose="020B0502040204020203" pitchFamily="34" charset="0"/>
                <a:cs typeface="Segoe UI" panose="020B0502040204020203" pitchFamily="34" charset="0"/>
              </a:rPr>
              <a:t>Canada has also set an ambitious target to achieve net-zero </a:t>
            </a:r>
            <a:r>
              <a:rPr lang="en-CA" sz="1400" dirty="0" smtClean="0">
                <a:latin typeface="Segoe UI" panose="020B0502040204020203" pitchFamily="34" charset="0"/>
                <a:cs typeface="Segoe UI" panose="020B0502040204020203" pitchFamily="34" charset="0"/>
              </a:rPr>
              <a:t>GHG emissions </a:t>
            </a:r>
            <a:r>
              <a:rPr lang="en-CA" sz="1400" dirty="0">
                <a:latin typeface="Segoe UI" panose="020B0502040204020203" pitchFamily="34" charset="0"/>
                <a:cs typeface="Segoe UI" panose="020B0502040204020203" pitchFamily="34" charset="0"/>
              </a:rPr>
              <a:t>by 2050. </a:t>
            </a:r>
            <a:r>
              <a:rPr lang="en-CA" sz="1400" spc="-50" dirty="0">
                <a:latin typeface="Segoe UI" panose="020B0502040204020203" pitchFamily="34" charset="0"/>
                <a:ea typeface="Segoe UI Black" panose="020B0A02040204020203" pitchFamily="34" charset="0"/>
                <a:cs typeface="Segoe UI" panose="020B0502040204020203" pitchFamily="34" charset="0"/>
              </a:rPr>
              <a:t>These are critical objectives in support of Canada’s transition to a low carbon future</a:t>
            </a:r>
            <a:r>
              <a:rPr lang="en-CA" sz="1400" spc="-50" dirty="0" smtClean="0">
                <a:solidFill>
                  <a:schemeClr val="tx2">
                    <a:lumMod val="50000"/>
                  </a:schemeClr>
                </a:solidFill>
                <a:latin typeface="Segoe UI" panose="020B0502040204020203" pitchFamily="34" charset="0"/>
                <a:ea typeface="Segoe UI Black" panose="020B0A02040204020203" pitchFamily="34" charset="0"/>
                <a:cs typeface="Segoe UI" panose="020B0502040204020203" pitchFamily="34" charset="0"/>
              </a:rPr>
              <a:t>.</a:t>
            </a:r>
            <a:endParaRPr lang="en-CA" sz="1400" spc="-50" dirty="0">
              <a:solidFill>
                <a:schemeClr val="tx2">
                  <a:lumMod val="50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9" name="TextBox 28"/>
          <p:cNvSpPr txBox="1"/>
          <p:nvPr/>
        </p:nvSpPr>
        <p:spPr>
          <a:xfrm>
            <a:off x="1016631" y="4042222"/>
            <a:ext cx="6267353" cy="1292662"/>
          </a:xfrm>
          <a:prstGeom prst="rect">
            <a:avLst/>
          </a:prstGeom>
          <a:noFill/>
        </p:spPr>
        <p:txBody>
          <a:bodyPr wrap="square" lIns="0" tIns="0" rIns="0" bIns="0" rtlCol="0">
            <a:spAutoFit/>
          </a:bodyPr>
          <a:lstStyle/>
          <a:p>
            <a:r>
              <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rPr>
              <a:t>The </a:t>
            </a:r>
            <a:r>
              <a:rPr lang="en-CA" sz="1400" b="1" kern="100" spc="-3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Challenge</a:t>
            </a:r>
            <a:endPar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a:p>
            <a:pPr lvl="0"/>
            <a:r>
              <a:rPr lang="en-CA" sz="1400" kern="100" spc="-40" dirty="0">
                <a:latin typeface="Segoe UI" panose="020B0502040204020203" pitchFamily="34" charset="0"/>
                <a:ea typeface="Segoe UI Black" panose="020B0A02040204020203" pitchFamily="34" charset="0"/>
                <a:cs typeface="Segoe UI" panose="020B0502040204020203" pitchFamily="34" charset="0"/>
              </a:rPr>
              <a:t>Residential, commercial and institutional buildings make up 17% of Canada’s GHG emissions. Improving energy efficiency in our homes and buildings can help </a:t>
            </a:r>
            <a:r>
              <a:rPr lang="en-CA" sz="1400" kern="100" spc="-40" dirty="0" smtClean="0">
                <a:latin typeface="Segoe UI" panose="020B0502040204020203" pitchFamily="34" charset="0"/>
                <a:ea typeface="Segoe UI Black" panose="020B0A02040204020203" pitchFamily="34" charset="0"/>
                <a:cs typeface="Segoe UI" panose="020B0502040204020203" pitchFamily="34" charset="0"/>
              </a:rPr>
              <a:t>us reduce energy consumption, switch to cleaner energy sources, mitigate greenhouse gas emissions, </a:t>
            </a:r>
            <a:r>
              <a:rPr lang="en-CA" sz="1400" kern="100" spc="-40" dirty="0">
                <a:latin typeface="Segoe UI" panose="020B0502040204020203" pitchFamily="34" charset="0"/>
                <a:ea typeface="Segoe UI Black" panose="020B0A02040204020203" pitchFamily="34" charset="0"/>
                <a:cs typeface="Segoe UI" panose="020B0502040204020203" pitchFamily="34" charset="0"/>
              </a:rPr>
              <a:t>lower energy costs, </a:t>
            </a:r>
            <a:r>
              <a:rPr lang="en-CA" sz="1400" kern="100" spc="-40" dirty="0" smtClean="0">
                <a:latin typeface="Segoe UI" panose="020B0502040204020203" pitchFamily="34" charset="0"/>
                <a:ea typeface="Segoe UI Black" panose="020B0A02040204020203" pitchFamily="34" charset="0"/>
                <a:cs typeface="Segoe UI" panose="020B0502040204020203" pitchFamily="34" charset="0"/>
              </a:rPr>
              <a:t>and improve home resiliency. Investments in the green economy will drive economic growth and increase competitiveness.</a:t>
            </a:r>
            <a:endParaRPr lang="en-CA" sz="1400" strike="sngStrike" kern="100" spc="-40" dirty="0">
              <a:latin typeface="Segoe UI" panose="020B0502040204020203" pitchFamily="34" charset="0"/>
              <a:ea typeface="Segoe UI Black" panose="020B0A02040204020203" pitchFamily="34" charset="0"/>
              <a:cs typeface="Segoe UI" panose="020B0502040204020203" pitchFamily="34" charset="0"/>
            </a:endParaRPr>
          </a:p>
        </p:txBody>
      </p:sp>
      <p:sp>
        <p:nvSpPr>
          <p:cNvPr id="32" name="TextBox 31"/>
          <p:cNvSpPr txBox="1"/>
          <p:nvPr/>
        </p:nvSpPr>
        <p:spPr>
          <a:xfrm>
            <a:off x="1016631" y="5461057"/>
            <a:ext cx="6307754" cy="1077218"/>
          </a:xfrm>
          <a:prstGeom prst="rect">
            <a:avLst/>
          </a:prstGeom>
          <a:noFill/>
        </p:spPr>
        <p:txBody>
          <a:bodyPr wrap="square" lIns="0" tIns="0" rIns="0" bIns="0" rtlCol="0">
            <a:spAutoFit/>
          </a:bodyPr>
          <a:lstStyle/>
          <a:p>
            <a:r>
              <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rPr>
              <a:t>The </a:t>
            </a:r>
            <a:r>
              <a:rPr lang="en-CA" sz="1400" b="1" kern="100" spc="-3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Opportunity</a:t>
            </a:r>
            <a:endPar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a:p>
            <a:pPr lvl="0"/>
            <a:r>
              <a:rPr lang="en-CA" sz="1400" i="1" kern="100" spc="-30" dirty="0" smtClean="0">
                <a:latin typeface="Segoe UI" panose="020B0502040204020203" pitchFamily="34" charset="0"/>
                <a:ea typeface="Segoe UI Black" panose="020B0A02040204020203" pitchFamily="34" charset="0"/>
                <a:cs typeface="Segoe UI" panose="020B0502040204020203" pitchFamily="34" charset="0"/>
              </a:rPr>
              <a:t>Build Smart </a:t>
            </a:r>
            <a:r>
              <a:rPr lang="en-CA" sz="1400" kern="100" spc="-30" dirty="0" smtClean="0">
                <a:latin typeface="Segoe UI" panose="020B0502040204020203" pitchFamily="34" charset="0"/>
                <a:ea typeface="Segoe UI Black" panose="020B0A02040204020203" pitchFamily="34" charset="0"/>
                <a:cs typeface="Segoe UI" panose="020B0502040204020203" pitchFamily="34" charset="0"/>
              </a:rPr>
              <a:t>is </a:t>
            </a:r>
            <a:r>
              <a:rPr lang="en-CA" sz="1400" kern="100" spc="-30" dirty="0">
                <a:latin typeface="Segoe UI" panose="020B0502040204020203" pitchFamily="34" charset="0"/>
                <a:ea typeface="Segoe UI Black" panose="020B0A02040204020203" pitchFamily="34" charset="0"/>
                <a:cs typeface="Segoe UI" panose="020B0502040204020203" pitchFamily="34" charset="0"/>
              </a:rPr>
              <a:t>our plan to move forward to a low carbon future by making homes and buildings more energy efficient. By improving energy efficiency in homes and buildings – including hospitals, schools, and places of work – we are investing in our environment, economy, and our personal health and comfort. </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8" y="5397550"/>
            <a:ext cx="461009" cy="50953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99" y="4092373"/>
            <a:ext cx="460758" cy="460711"/>
          </a:xfrm>
          <a:prstGeom prst="rect">
            <a:avLst/>
          </a:prstGeom>
        </p:spPr>
      </p:pic>
      <p:cxnSp>
        <p:nvCxnSpPr>
          <p:cNvPr id="52" name="Straight Connector 51"/>
          <p:cNvCxnSpPr/>
          <p:nvPr/>
        </p:nvCxnSpPr>
        <p:spPr>
          <a:xfrm>
            <a:off x="439020" y="6772226"/>
            <a:ext cx="845217" cy="0"/>
          </a:xfrm>
          <a:prstGeom prst="line">
            <a:avLst/>
          </a:prstGeom>
          <a:ln w="88900" cap="flat" cmpd="sng" algn="ctr">
            <a:solidFill>
              <a:srgbClr val="02318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p:cNvSpPr txBox="1"/>
          <p:nvPr/>
        </p:nvSpPr>
        <p:spPr>
          <a:xfrm>
            <a:off x="439020" y="6845573"/>
            <a:ext cx="3447562" cy="307777"/>
          </a:xfrm>
          <a:prstGeom prst="rect">
            <a:avLst/>
          </a:prstGeom>
          <a:noFill/>
        </p:spPr>
        <p:txBody>
          <a:bodyPr wrap="square" lIns="0" tIns="0" rIns="0" bIns="0" rtlCol="0">
            <a:spAutoFit/>
          </a:bodyPr>
          <a:lstStyle/>
          <a:p>
            <a:r>
              <a:rPr lang="en-CA" sz="2000" b="1"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Mapping Our Progress</a:t>
            </a:r>
            <a:endPar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4" name="TextBox 23"/>
          <p:cNvSpPr txBox="1"/>
          <p:nvPr/>
        </p:nvSpPr>
        <p:spPr>
          <a:xfrm>
            <a:off x="439020" y="7152351"/>
            <a:ext cx="4251686" cy="338554"/>
          </a:xfrm>
          <a:prstGeom prst="rect">
            <a:avLst/>
          </a:prstGeom>
          <a:noFill/>
        </p:spPr>
        <p:txBody>
          <a:bodyPr wrap="square" lIns="0" tIns="0" rIns="0" bIns="0" rtlCol="0">
            <a:spAutoFit/>
          </a:bodyPr>
          <a:lstStyle/>
          <a:p>
            <a:r>
              <a:rPr lang="en-CA" sz="1100" kern="100" dirty="0" smtClean="0">
                <a:latin typeface="Segoe UI Semilight" panose="020B0402040204020203" pitchFamily="34" charset="0"/>
                <a:ea typeface="Segoe UI Black" panose="020B0A02040204020203" pitchFamily="34" charset="0"/>
                <a:cs typeface="Segoe UI Semilight" panose="020B0402040204020203" pitchFamily="34" charset="0"/>
              </a:rPr>
              <a:t>From new energy codes to sharing energy data, cities, provinces and territories are taking the right steps</a:t>
            </a:r>
            <a:endParaRPr lang="en-CA" sz="1100" kern="100" dirty="0">
              <a:latin typeface="Segoe UI Semilight" panose="020B0402040204020203" pitchFamily="34" charset="0"/>
              <a:ea typeface="Segoe UI Black" panose="020B0A02040204020203" pitchFamily="34" charset="0"/>
              <a:cs typeface="Segoe UI Semilight" panose="020B0402040204020203" pitchFamily="34" charset="0"/>
            </a:endParaRPr>
          </a:p>
        </p:txBody>
      </p:sp>
      <p:sp>
        <p:nvSpPr>
          <p:cNvPr id="164" name="Rectangle 163"/>
          <p:cNvSpPr/>
          <p:nvPr/>
        </p:nvSpPr>
        <p:spPr>
          <a:xfrm>
            <a:off x="7497557" y="2851052"/>
            <a:ext cx="2103643" cy="1417960"/>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23182"/>
              </a:solidFill>
            </a:endParaRPr>
          </a:p>
        </p:txBody>
      </p:sp>
      <p:sp>
        <p:nvSpPr>
          <p:cNvPr id="13" name="TextBox 12"/>
          <p:cNvSpPr txBox="1"/>
          <p:nvPr/>
        </p:nvSpPr>
        <p:spPr>
          <a:xfrm>
            <a:off x="7543251" y="3092912"/>
            <a:ext cx="2057949" cy="884858"/>
          </a:xfrm>
          <a:prstGeom prst="rect">
            <a:avLst/>
          </a:prstGeom>
          <a:noFill/>
        </p:spPr>
        <p:txBody>
          <a:bodyPr wrap="square" lIns="0" tIns="0" rIns="0" bIns="0" rtlCol="0">
            <a:spAutoFit/>
          </a:bodyPr>
          <a:lstStyle/>
          <a:p>
            <a:pPr>
              <a:lnSpc>
                <a:spcPts val="2300"/>
              </a:lnSpc>
            </a:pPr>
            <a:r>
              <a:rPr lang="en-CA" sz="1950" b="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Impact of </a:t>
            </a:r>
          </a:p>
          <a:p>
            <a:pPr>
              <a:lnSpc>
                <a:spcPts val="2300"/>
              </a:lnSpc>
            </a:pPr>
            <a:r>
              <a:rPr lang="en-CA" sz="1950" b="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Energy Efficiency Measures</a:t>
            </a:r>
          </a:p>
        </p:txBody>
      </p:sp>
      <p:grpSp>
        <p:nvGrpSpPr>
          <p:cNvPr id="61" name="Group 60"/>
          <p:cNvGrpSpPr/>
          <p:nvPr/>
        </p:nvGrpSpPr>
        <p:grpSpPr>
          <a:xfrm>
            <a:off x="7562671" y="4342467"/>
            <a:ext cx="1845522" cy="977856"/>
            <a:chOff x="7612954" y="5674127"/>
            <a:chExt cx="1845522" cy="977856"/>
          </a:xfrm>
        </p:grpSpPr>
        <p:sp>
          <p:nvSpPr>
            <p:cNvPr id="15" name="TextBox 14"/>
            <p:cNvSpPr txBox="1"/>
            <p:nvPr/>
          </p:nvSpPr>
          <p:spPr>
            <a:xfrm>
              <a:off x="8296034" y="5870428"/>
              <a:ext cx="1140669" cy="415498"/>
            </a:xfrm>
            <a:prstGeom prst="rect">
              <a:avLst/>
            </a:prstGeom>
            <a:noFill/>
          </p:spPr>
          <p:txBody>
            <a:bodyPr wrap="square" lIns="0" tIns="0" rIns="0" bIns="0" rtlCol="0">
              <a:spAutoFit/>
            </a:bodyPr>
            <a:lstStyle/>
            <a:p>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$44.4B</a:t>
              </a:r>
            </a:p>
          </p:txBody>
        </p:sp>
        <p:sp>
          <p:nvSpPr>
            <p:cNvPr id="16" name="TextBox 15"/>
            <p:cNvSpPr txBox="1"/>
            <p:nvPr/>
          </p:nvSpPr>
          <p:spPr>
            <a:xfrm>
              <a:off x="7612954" y="6267262"/>
              <a:ext cx="1845522" cy="384721"/>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saved by Canadians on energy bills in 2017 as a result of efficiency improvements since 1990</a:t>
              </a: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147" y="5674127"/>
              <a:ext cx="607611" cy="573915"/>
            </a:xfrm>
            <a:prstGeom prst="rect">
              <a:avLst/>
            </a:prstGeom>
          </p:spPr>
        </p:pic>
      </p:grpSp>
      <p:grpSp>
        <p:nvGrpSpPr>
          <p:cNvPr id="62" name="Group 61"/>
          <p:cNvGrpSpPr/>
          <p:nvPr/>
        </p:nvGrpSpPr>
        <p:grpSpPr>
          <a:xfrm>
            <a:off x="7623670" y="5602560"/>
            <a:ext cx="1670029" cy="991381"/>
            <a:chOff x="7584585" y="4419362"/>
            <a:chExt cx="1670029" cy="991381"/>
          </a:xfrm>
        </p:grpSpPr>
        <p:sp>
          <p:nvSpPr>
            <p:cNvPr id="11" name="TextBox 10"/>
            <p:cNvSpPr txBox="1"/>
            <p:nvPr/>
          </p:nvSpPr>
          <p:spPr>
            <a:xfrm>
              <a:off x="7584585" y="4649357"/>
              <a:ext cx="654877" cy="415498"/>
            </a:xfrm>
            <a:prstGeom prst="rect">
              <a:avLst/>
            </a:prstGeom>
            <a:noFill/>
          </p:spPr>
          <p:txBody>
            <a:bodyPr wrap="square" lIns="0" tIns="0" rIns="0" bIns="0" rtlCol="0">
              <a:spAutoFit/>
            </a:bodyPr>
            <a:lstStyle/>
            <a:p>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88%</a:t>
              </a:r>
            </a:p>
          </p:txBody>
        </p:sp>
        <p:sp>
          <p:nvSpPr>
            <p:cNvPr id="12" name="TextBox 11"/>
            <p:cNvSpPr txBox="1"/>
            <p:nvPr/>
          </p:nvSpPr>
          <p:spPr>
            <a:xfrm>
              <a:off x="7595420" y="5026022"/>
              <a:ext cx="1659194" cy="384721"/>
            </a:xfrm>
            <a:prstGeom prst="rect">
              <a:avLst/>
            </a:prstGeom>
            <a:noFill/>
          </p:spPr>
          <p:txBody>
            <a:bodyPr wrap="square" lIns="0" tIns="0" rIns="0" bIns="0" rtlCol="0">
              <a:spAutoFit/>
            </a:bodyPr>
            <a:lstStyle/>
            <a:p>
              <a:pPr lvl="0">
                <a:lnSpc>
                  <a:spcPts val="1000"/>
                </a:lnSpc>
              </a:pPr>
              <a:r>
                <a:rPr lang="en-CA" sz="900" kern="100" spc="-2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of </a:t>
              </a:r>
              <a:r>
                <a:rPr lang="en-CA" sz="900" kern="100" spc="-2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Canadians </a:t>
              </a:r>
              <a:r>
                <a:rPr lang="en-CA" sz="900" kern="100" spc="-2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recognized ENERGY STAR </a:t>
              </a:r>
              <a:r>
                <a:rPr lang="en-CA" sz="900" kern="100" spc="-2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in 2018, </a:t>
              </a:r>
              <a:r>
                <a:rPr lang="en-CA" sz="900" kern="100" spc="-2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compared to 83% in 2016 </a:t>
              </a: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2547" y="4419362"/>
              <a:ext cx="541399" cy="555605"/>
            </a:xfrm>
            <a:prstGeom prst="rect">
              <a:avLst/>
            </a:prstGeom>
          </p:spPr>
        </p:pic>
      </p:grpSp>
      <p:grpSp>
        <p:nvGrpSpPr>
          <p:cNvPr id="57" name="Group 56"/>
          <p:cNvGrpSpPr/>
          <p:nvPr/>
        </p:nvGrpSpPr>
        <p:grpSpPr>
          <a:xfrm>
            <a:off x="7595604" y="10254601"/>
            <a:ext cx="1716383" cy="1432908"/>
            <a:chOff x="7612954" y="11308607"/>
            <a:chExt cx="1716383" cy="1432908"/>
          </a:xfrm>
        </p:grpSpPr>
        <p:sp>
          <p:nvSpPr>
            <p:cNvPr id="18" name="TextBox 17"/>
            <p:cNvSpPr txBox="1"/>
            <p:nvPr/>
          </p:nvSpPr>
          <p:spPr>
            <a:xfrm>
              <a:off x="7612954" y="11719867"/>
              <a:ext cx="1716382" cy="415498"/>
            </a:xfrm>
            <a:prstGeom prst="rect">
              <a:avLst/>
            </a:prstGeom>
            <a:noFill/>
          </p:spPr>
          <p:txBody>
            <a:bodyPr wrap="square" lIns="0" tIns="0" rIns="0" bIns="0" rtlCol="0">
              <a:spAutoFit/>
            </a:bodyPr>
            <a:lstStyle/>
            <a:p>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330M m2</a:t>
              </a:r>
            </a:p>
          </p:txBody>
        </p:sp>
        <p:sp>
          <p:nvSpPr>
            <p:cNvPr id="19" name="TextBox 18"/>
            <p:cNvSpPr txBox="1"/>
            <p:nvPr/>
          </p:nvSpPr>
          <p:spPr>
            <a:xfrm>
              <a:off x="7612955" y="12100314"/>
              <a:ext cx="1716382" cy="641201"/>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of commercial and institutional floor space, representing over 30% of floor space in Canada, is captured in ENERGY STAR Portfolio Manager</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4299" y="11308607"/>
              <a:ext cx="496289" cy="436831"/>
            </a:xfrm>
            <a:prstGeom prst="rect">
              <a:avLst/>
            </a:prstGeom>
          </p:spPr>
        </p:pic>
      </p:grpSp>
      <p:cxnSp>
        <p:nvCxnSpPr>
          <p:cNvPr id="6" name="Straight Connector 5"/>
          <p:cNvCxnSpPr/>
          <p:nvPr/>
        </p:nvCxnSpPr>
        <p:spPr>
          <a:xfrm>
            <a:off x="7619758" y="5479824"/>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619757" y="6712694"/>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18622" y="8842738"/>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44834" y="10123978"/>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631344" y="8917708"/>
            <a:ext cx="1641659" cy="1087787"/>
            <a:chOff x="7612954" y="10726993"/>
            <a:chExt cx="1641659" cy="1087787"/>
          </a:xfrm>
        </p:grpSpPr>
        <p:sp>
          <p:nvSpPr>
            <p:cNvPr id="34" name="TextBox 33"/>
            <p:cNvSpPr txBox="1"/>
            <p:nvPr/>
          </p:nvSpPr>
          <p:spPr>
            <a:xfrm>
              <a:off x="7619758" y="10901682"/>
              <a:ext cx="1160524" cy="415498"/>
            </a:xfrm>
            <a:prstGeom prst="rect">
              <a:avLst/>
            </a:prstGeom>
            <a:noFill/>
          </p:spPr>
          <p:txBody>
            <a:bodyPr wrap="square" lIns="0" tIns="0" rIns="0" bIns="0" rtlCol="0">
              <a:spAutoFit/>
            </a:bodyPr>
            <a:lstStyle/>
            <a:p>
              <a:pPr lvl="0"/>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25,000</a:t>
              </a:r>
            </a:p>
          </p:txBody>
        </p:sp>
        <p:sp>
          <p:nvSpPr>
            <p:cNvPr id="35" name="TextBox 34"/>
            <p:cNvSpPr txBox="1"/>
            <p:nvPr/>
          </p:nvSpPr>
          <p:spPr>
            <a:xfrm>
              <a:off x="7612954" y="11301819"/>
              <a:ext cx="1641659" cy="512961"/>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commercial and institutional properties are captured in the ENERGY STAR Portfolio Manager benchmarking </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tool</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3581" y="10726993"/>
              <a:ext cx="587922" cy="486987"/>
            </a:xfrm>
            <a:prstGeom prst="rect">
              <a:avLst/>
            </a:prstGeom>
          </p:spPr>
        </p:pic>
      </p:grpSp>
      <p:grpSp>
        <p:nvGrpSpPr>
          <p:cNvPr id="66" name="Group 65"/>
          <p:cNvGrpSpPr/>
          <p:nvPr/>
        </p:nvGrpSpPr>
        <p:grpSpPr>
          <a:xfrm>
            <a:off x="7559260" y="7850944"/>
            <a:ext cx="1900976" cy="825577"/>
            <a:chOff x="7594897" y="8505451"/>
            <a:chExt cx="1900976" cy="825577"/>
          </a:xfrm>
        </p:grpSpPr>
        <p:sp>
          <p:nvSpPr>
            <p:cNvPr id="21" name="TextBox 20"/>
            <p:cNvSpPr txBox="1"/>
            <p:nvPr/>
          </p:nvSpPr>
          <p:spPr>
            <a:xfrm>
              <a:off x="7594897" y="8665419"/>
              <a:ext cx="1900976" cy="415498"/>
            </a:xfrm>
            <a:prstGeom prst="rect">
              <a:avLst/>
            </a:prstGeom>
            <a:noFill/>
          </p:spPr>
          <p:txBody>
            <a:bodyPr wrap="square" lIns="0" tIns="0" rIns="0" bIns="0" rtlCol="0">
              <a:spAutoFit/>
            </a:bodyPr>
            <a:lstStyle/>
            <a:p>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Over 1 </a:t>
              </a:r>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million</a:t>
              </a:r>
            </a:p>
          </p:txBody>
        </p:sp>
        <p:sp>
          <p:nvSpPr>
            <p:cNvPr id="22" name="TextBox 21"/>
            <p:cNvSpPr txBox="1"/>
            <p:nvPr/>
          </p:nvSpPr>
          <p:spPr>
            <a:xfrm>
              <a:off x="7614823" y="9074548"/>
              <a:ext cx="1714513" cy="256480"/>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efficiency retrofits resulting from </a:t>
              </a:r>
              <a:r>
                <a:rPr lang="en-CA" sz="900" kern="100" dirty="0" err="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EnerGuide</a:t>
              </a: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home </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evaluations</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0471" y="8505451"/>
              <a:ext cx="863951" cy="193045"/>
            </a:xfrm>
            <a:prstGeom prst="rect">
              <a:avLst/>
            </a:prstGeom>
          </p:spPr>
        </p:pic>
      </p:grpSp>
      <p:cxnSp>
        <p:nvCxnSpPr>
          <p:cNvPr id="137" name="Straight Connector 136"/>
          <p:cNvCxnSpPr/>
          <p:nvPr/>
        </p:nvCxnSpPr>
        <p:spPr>
          <a:xfrm>
            <a:off x="7647899" y="11798185"/>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7610360" y="13227993"/>
            <a:ext cx="1845521" cy="753210"/>
            <a:chOff x="7612954" y="13455191"/>
            <a:chExt cx="1845521" cy="753210"/>
          </a:xfrm>
        </p:grpSpPr>
        <p:sp>
          <p:nvSpPr>
            <p:cNvPr id="138" name="TextBox 137"/>
            <p:cNvSpPr txBox="1"/>
            <p:nvPr/>
          </p:nvSpPr>
          <p:spPr>
            <a:xfrm>
              <a:off x="7619758" y="13455191"/>
              <a:ext cx="676276" cy="415498"/>
            </a:xfrm>
            <a:prstGeom prst="rect">
              <a:avLst/>
            </a:prstGeom>
            <a:noFill/>
          </p:spPr>
          <p:txBody>
            <a:bodyPr wrap="square" lIns="0" tIns="0" rIns="0" bIns="0" rtlCol="0">
              <a:spAutoFit/>
            </a:bodyPr>
            <a:lstStyle/>
            <a:p>
              <a:pPr lvl="0"/>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51%</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9" name="TextBox 138"/>
            <p:cNvSpPr txBox="1"/>
            <p:nvPr/>
          </p:nvSpPr>
          <p:spPr>
            <a:xfrm>
              <a:off x="7612954" y="13823680"/>
              <a:ext cx="1845521" cy="384721"/>
            </a:xfrm>
            <a:prstGeom prst="rect">
              <a:avLst/>
            </a:prstGeom>
            <a:noFill/>
          </p:spPr>
          <p:txBody>
            <a:bodyPr wrap="square" lIns="0" tIns="0" rIns="0" bIns="0" rtlCol="0">
              <a:spAutoFit/>
            </a:bodyPr>
            <a:lstStyle/>
            <a:p>
              <a:pPr>
                <a:lnSpc>
                  <a:spcPts val="1000"/>
                </a:lnSpc>
              </a:pP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Rate of energy efficiency improvement in homes </a:t>
              </a: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between 1990 and </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2017</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grpSp>
      <p:cxnSp>
        <p:nvCxnSpPr>
          <p:cNvPr id="141" name="Straight Connector 140"/>
          <p:cNvCxnSpPr/>
          <p:nvPr/>
        </p:nvCxnSpPr>
        <p:spPr>
          <a:xfrm>
            <a:off x="7636025" y="14086390"/>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60366" y="14140455"/>
            <a:ext cx="1929791" cy="876907"/>
            <a:chOff x="7553930" y="14197582"/>
            <a:chExt cx="1929791" cy="876907"/>
          </a:xfrm>
        </p:grpSpPr>
        <p:sp>
          <p:nvSpPr>
            <p:cNvPr id="142" name="TextBox 141"/>
            <p:cNvSpPr txBox="1"/>
            <p:nvPr/>
          </p:nvSpPr>
          <p:spPr>
            <a:xfrm>
              <a:off x="8146575" y="14197582"/>
              <a:ext cx="1337146" cy="415498"/>
            </a:xfrm>
            <a:prstGeom prst="rect">
              <a:avLst/>
            </a:prstGeom>
            <a:noFill/>
          </p:spPr>
          <p:txBody>
            <a:bodyPr wrap="square" lIns="0" tIns="0" rIns="0" bIns="0" rtlCol="0">
              <a:spAutoFit/>
            </a:bodyPr>
            <a:lstStyle/>
            <a:p>
              <a:pPr lvl="0"/>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1,412,000</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3" name="TextBox 142"/>
            <p:cNvSpPr txBox="1"/>
            <p:nvPr/>
          </p:nvSpPr>
          <p:spPr>
            <a:xfrm>
              <a:off x="8196524" y="14561528"/>
              <a:ext cx="1252921" cy="512961"/>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new and existing homes rated to date using the </a:t>
              </a:r>
              <a:r>
                <a:rPr lang="en-CA" sz="900" kern="100" dirty="0" err="1"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EnerGuide</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Rating System</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3930" y="14314533"/>
              <a:ext cx="626605" cy="561834"/>
            </a:xfrm>
            <a:prstGeom prst="rect">
              <a:avLst/>
            </a:prstGeom>
          </p:spPr>
        </p:pic>
      </p:grpSp>
      <p:grpSp>
        <p:nvGrpSpPr>
          <p:cNvPr id="99" name="Group 98"/>
          <p:cNvGrpSpPr/>
          <p:nvPr/>
        </p:nvGrpSpPr>
        <p:grpSpPr>
          <a:xfrm>
            <a:off x="437214" y="7757896"/>
            <a:ext cx="2163175" cy="1046440"/>
            <a:chOff x="452496" y="6552708"/>
            <a:chExt cx="2163175" cy="1046431"/>
          </a:xfrm>
        </p:grpSpPr>
        <p:sp>
          <p:nvSpPr>
            <p:cNvPr id="100" name="TextBox 99"/>
            <p:cNvSpPr txBox="1"/>
            <p:nvPr/>
          </p:nvSpPr>
          <p:spPr>
            <a:xfrm>
              <a:off x="955519" y="6552708"/>
              <a:ext cx="1660152" cy="1046431"/>
            </a:xfrm>
            <a:prstGeom prst="rect">
              <a:avLst/>
            </a:prstGeom>
            <a:noFill/>
          </p:spPr>
          <p:txBody>
            <a:bodyPr wrap="square" lIns="0" tIns="0" rIns="0" bIns="0" rtlCol="0">
              <a:spAutoFit/>
            </a:bodyPr>
            <a:lstStyle/>
            <a:p>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Yukon</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is implementing a comprehensive benchmarking program in commercial and institutional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buildings, supporting research and deployment of cold climate heat pumps, and promoting retrofits to buildings throughout the territory. </a:t>
              </a:r>
              <a:endPar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01" name="Picture 10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2496" y="6582726"/>
              <a:ext cx="446400" cy="446396"/>
            </a:xfrm>
            <a:prstGeom prst="rect">
              <a:avLst/>
            </a:prstGeom>
          </p:spPr>
        </p:pic>
      </p:grpSp>
      <p:grpSp>
        <p:nvGrpSpPr>
          <p:cNvPr id="102" name="Group 101"/>
          <p:cNvGrpSpPr/>
          <p:nvPr/>
        </p:nvGrpSpPr>
        <p:grpSpPr>
          <a:xfrm>
            <a:off x="5119665" y="9201439"/>
            <a:ext cx="2236035" cy="784830"/>
            <a:chOff x="446205" y="6552708"/>
            <a:chExt cx="2236035" cy="784830"/>
          </a:xfrm>
        </p:grpSpPr>
        <p:sp>
          <p:nvSpPr>
            <p:cNvPr id="140" name="TextBox 139"/>
            <p:cNvSpPr txBox="1"/>
            <p:nvPr/>
          </p:nvSpPr>
          <p:spPr>
            <a:xfrm>
              <a:off x="955518" y="6552708"/>
              <a:ext cx="1726722" cy="784830"/>
            </a:xfrm>
            <a:prstGeom prst="rect">
              <a:avLst/>
            </a:prstGeom>
            <a:noFill/>
          </p:spPr>
          <p:txBody>
            <a:bodyPr wrap="square" lIns="0" tIns="0" rIns="0" bIns="0" rtlCol="0">
              <a:spAutoFit/>
            </a:bodyPr>
            <a:lstStyle/>
            <a:p>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Northwest Territories</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launched the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Low-Income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Home Energy Efficiency Program to assist low-income residents in making their homes more energy efficient, thus reducing their costs of living.</a:t>
              </a:r>
            </a:p>
          </p:txBody>
        </p:sp>
        <p:pic>
          <p:nvPicPr>
            <p:cNvPr id="144" name="Picture 143"/>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446205" y="6582172"/>
              <a:ext cx="446575" cy="446400"/>
            </a:xfrm>
            <a:prstGeom prst="rect">
              <a:avLst/>
            </a:prstGeom>
          </p:spPr>
        </p:pic>
      </p:grpSp>
      <p:grpSp>
        <p:nvGrpSpPr>
          <p:cNvPr id="43" name="Group 42"/>
          <p:cNvGrpSpPr/>
          <p:nvPr/>
        </p:nvGrpSpPr>
        <p:grpSpPr>
          <a:xfrm>
            <a:off x="2675307" y="7748361"/>
            <a:ext cx="2327903" cy="915635"/>
            <a:chOff x="2809424" y="9071971"/>
            <a:chExt cx="2327903" cy="915635"/>
          </a:xfrm>
        </p:grpSpPr>
        <p:sp>
          <p:nvSpPr>
            <p:cNvPr id="149" name="TextBox 148"/>
            <p:cNvSpPr txBox="1"/>
            <p:nvPr/>
          </p:nvSpPr>
          <p:spPr>
            <a:xfrm>
              <a:off x="3335332" y="9071971"/>
              <a:ext cx="1801995" cy="915635"/>
            </a:xfrm>
            <a:prstGeom prst="rect">
              <a:avLst/>
            </a:prstGeom>
            <a:noFill/>
          </p:spPr>
          <p:txBody>
            <a:bodyPr wrap="square" lIns="0" tIns="0" rIns="0" bIns="0" rtlCol="0">
              <a:spAutoFit/>
            </a:bodyPr>
            <a:lstStyle/>
            <a:p>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Newfoundland &amp; Labrador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is implementing the Fuel Switching in Public Buildings program, a broad-based funding program for the private and not for profit sectors, and three residential energy efficiency retrofit programs.</a:t>
              </a:r>
            </a:p>
          </p:txBody>
        </p:sp>
        <p:pic>
          <p:nvPicPr>
            <p:cNvPr id="150" name="Picture 149"/>
            <p:cNvPicPr preferRelativeResize="0">
              <a:picLocks/>
            </p:cNvPicPr>
            <p:nvPr/>
          </p:nvPicPr>
          <p:blipFill rotWithShape="1">
            <a:blip r:embed="rId13" cstate="print">
              <a:extLst>
                <a:ext uri="{28A0092B-C50C-407E-A947-70E740481C1C}">
                  <a14:useLocalDpi xmlns:a14="http://schemas.microsoft.com/office/drawing/2010/main" val="0"/>
                </a:ext>
              </a:extLst>
            </a:blip>
            <a:srcRect/>
            <a:stretch/>
          </p:blipFill>
          <p:spPr>
            <a:xfrm>
              <a:off x="2809424" y="9087041"/>
              <a:ext cx="446400" cy="446400"/>
            </a:xfrm>
            <a:prstGeom prst="rect">
              <a:avLst/>
            </a:prstGeom>
          </p:spPr>
        </p:pic>
      </p:grpSp>
      <p:grpSp>
        <p:nvGrpSpPr>
          <p:cNvPr id="39" name="Group 38"/>
          <p:cNvGrpSpPr/>
          <p:nvPr/>
        </p:nvGrpSpPr>
        <p:grpSpPr>
          <a:xfrm>
            <a:off x="2696014" y="9220989"/>
            <a:ext cx="2325815" cy="654025"/>
            <a:chOff x="2811512" y="10072949"/>
            <a:chExt cx="2325815" cy="654025"/>
          </a:xfrm>
        </p:grpSpPr>
        <p:sp>
          <p:nvSpPr>
            <p:cNvPr id="155" name="TextBox 154"/>
            <p:cNvSpPr txBox="1"/>
            <p:nvPr/>
          </p:nvSpPr>
          <p:spPr>
            <a:xfrm>
              <a:off x="3331335" y="10072949"/>
              <a:ext cx="1805992" cy="654025"/>
            </a:xfrm>
            <a:prstGeom prst="rect">
              <a:avLst/>
            </a:prstGeom>
            <a:noFill/>
          </p:spPr>
          <p:txBody>
            <a:bodyPr wrap="square" lIns="0" tIns="0" rIns="0" bIns="0" rtlCol="0">
              <a:spAutoFit/>
            </a:bodyPr>
            <a:lstStyle/>
            <a:p>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In </a:t>
              </a:r>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Alberta</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 the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City of Calgary is implementing a benchmarking, labelling and disclosure project in its city-owned and other commercial buildings</a:t>
              </a:r>
            </a:p>
          </p:txBody>
        </p:sp>
        <p:pic>
          <p:nvPicPr>
            <p:cNvPr id="158" name="Picture 157"/>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811512" y="10094789"/>
              <a:ext cx="446400" cy="446400"/>
            </a:xfrm>
            <a:prstGeom prst="rect">
              <a:avLst/>
            </a:prstGeom>
          </p:spPr>
        </p:pic>
      </p:grpSp>
      <p:grpSp>
        <p:nvGrpSpPr>
          <p:cNvPr id="159" name="Group 158"/>
          <p:cNvGrpSpPr/>
          <p:nvPr/>
        </p:nvGrpSpPr>
        <p:grpSpPr>
          <a:xfrm>
            <a:off x="2696477" y="10239942"/>
            <a:ext cx="2169472" cy="1312455"/>
            <a:chOff x="397223" y="7137511"/>
            <a:chExt cx="2169472" cy="1312452"/>
          </a:xfrm>
        </p:grpSpPr>
        <p:sp>
          <p:nvSpPr>
            <p:cNvPr id="160" name="TextBox 159"/>
            <p:cNvSpPr txBox="1"/>
            <p:nvPr/>
          </p:nvSpPr>
          <p:spPr>
            <a:xfrm>
              <a:off x="919425" y="7141916"/>
              <a:ext cx="1647270" cy="1308047"/>
            </a:xfrm>
            <a:prstGeom prst="rect">
              <a:avLst/>
            </a:prstGeom>
            <a:noFill/>
          </p:spPr>
          <p:txBody>
            <a:bodyPr wrap="square" lIns="0" tIns="0" rIns="0" bIns="0" rtlCol="0">
              <a:spAutoFit/>
            </a:bodyPr>
            <a:lstStyle/>
            <a:p>
              <a:r>
                <a:rPr lang="en-CA" sz="850" kern="100" spc="-30" dirty="0" smtClean="0">
                  <a:latin typeface="Segoe UI Semibold" panose="020B0702040204020203" pitchFamily="34" charset="0"/>
                  <a:ea typeface="Segoe UI Black" panose="020B0A02040204020203" pitchFamily="34" charset="0"/>
                  <a:cs typeface="Segoe UI Semibold" panose="020B0702040204020203" pitchFamily="34" charset="0"/>
                </a:rPr>
                <a:t>I</a:t>
              </a:r>
              <a:r>
                <a:rPr lang="en-CA" sz="850" dirty="0" smtClean="0">
                  <a:latin typeface="Segoe UI Semibold" panose="020B0702040204020203" pitchFamily="34" charset="0"/>
                  <a:cs typeface="Segoe UI Semibold" panose="020B0702040204020203" pitchFamily="34" charset="0"/>
                </a:rPr>
                <a:t>n </a:t>
              </a:r>
              <a:r>
                <a:rPr lang="en-CA" sz="850" b="1" dirty="0">
                  <a:solidFill>
                    <a:srgbClr val="FF0000"/>
                  </a:solidFill>
                  <a:latin typeface="Segoe UI" panose="020B0502040204020203" pitchFamily="34" charset="0"/>
                  <a:cs typeface="Segoe UI" panose="020B0502040204020203" pitchFamily="34" charset="0"/>
                </a:rPr>
                <a:t>Manitoba</a:t>
              </a:r>
              <a:r>
                <a:rPr lang="en-CA" sz="850" dirty="0">
                  <a:latin typeface="Segoe UI Semibold" panose="020B0702040204020203" pitchFamily="34" charset="0"/>
                  <a:cs typeface="Segoe UI Semibold" panose="020B0702040204020203" pitchFamily="34" charset="0"/>
                </a:rPr>
                <a:t>, Efficiency Manitoba is a </a:t>
              </a:r>
              <a:r>
                <a:rPr lang="en-CA" sz="850" dirty="0" smtClean="0">
                  <a:latin typeface="Segoe UI Semibold" panose="020B0702040204020203" pitchFamily="34" charset="0"/>
                  <a:cs typeface="Segoe UI Semibold" panose="020B0702040204020203" pitchFamily="34" charset="0"/>
                </a:rPr>
                <a:t>Crown </a:t>
              </a:r>
              <a:r>
                <a:rPr lang="en-CA" sz="850" dirty="0">
                  <a:latin typeface="Segoe UI Semibold" panose="020B0702040204020203" pitchFamily="34" charset="0"/>
                  <a:cs typeface="Segoe UI Semibold" panose="020B0702040204020203" pitchFamily="34" charset="0"/>
                </a:rPr>
                <a:t>corporation </a:t>
              </a:r>
              <a:r>
                <a:rPr lang="en-CA" sz="850" dirty="0" smtClean="0">
                  <a:latin typeface="Segoe UI Semibold" panose="020B0702040204020203" pitchFamily="34" charset="0"/>
                  <a:cs typeface="Segoe UI Semibold" panose="020B0702040204020203" pitchFamily="34" charset="0"/>
                </a:rPr>
                <a:t>committed </a:t>
              </a:r>
              <a:r>
                <a:rPr lang="en-CA" sz="850" dirty="0">
                  <a:latin typeface="Segoe UI Semibold" panose="020B0702040204020203" pitchFamily="34" charset="0"/>
                  <a:cs typeface="Segoe UI Semibold" panose="020B0702040204020203" pitchFamily="34" charset="0"/>
                </a:rPr>
                <a:t>to achieving significant mandated electric and natural gas savings targets through its </a:t>
              </a:r>
              <a:r>
                <a:rPr lang="en-CA" sz="850" dirty="0" smtClean="0">
                  <a:latin typeface="Segoe UI Semibold" panose="020B0702040204020203" pitchFamily="34" charset="0"/>
                  <a:cs typeface="Segoe UI Semibold" panose="020B0702040204020203" pitchFamily="34" charset="0"/>
                </a:rPr>
                <a:t>2020-23 </a:t>
              </a:r>
              <a:r>
                <a:rPr lang="en-CA" sz="850" dirty="0">
                  <a:latin typeface="Segoe UI Semibold" panose="020B0702040204020203" pitchFamily="34" charset="0"/>
                  <a:cs typeface="Segoe UI Semibold" panose="020B0702040204020203" pitchFamily="34" charset="0"/>
                </a:rPr>
                <a:t>Efficiency Plan. </a:t>
              </a:r>
              <a:r>
                <a:rPr lang="en-CA" sz="850" dirty="0" smtClean="0">
                  <a:latin typeface="Segoe UI Semibold" panose="020B0702040204020203" pitchFamily="34" charset="0"/>
                  <a:cs typeface="Segoe UI Semibold" panose="020B0702040204020203" pitchFamily="34" charset="0"/>
                </a:rPr>
                <a:t>The </a:t>
              </a:r>
              <a:r>
                <a:rPr lang="en-CA" sz="850" dirty="0">
                  <a:latin typeface="Segoe UI Semibold" panose="020B0702040204020203" pitchFamily="34" charset="0"/>
                  <a:cs typeface="Segoe UI Semibold" panose="020B0702040204020203" pitchFamily="34" charset="0"/>
                </a:rPr>
                <a:t>City of Winnipeg </a:t>
              </a:r>
              <a:r>
                <a:rPr lang="en-CA" sz="850" dirty="0" smtClean="0">
                  <a:latin typeface="Segoe UI Semibold" panose="020B0702040204020203" pitchFamily="34" charset="0"/>
                  <a:cs typeface="Segoe UI Semibold" panose="020B0702040204020203" pitchFamily="34" charset="0"/>
                </a:rPr>
                <a:t>is also implementing </a:t>
              </a:r>
              <a:r>
                <a:rPr lang="en-CA" sz="850" dirty="0">
                  <a:latin typeface="Segoe UI Semibold" panose="020B0702040204020203" pitchFamily="34" charset="0"/>
                  <a:cs typeface="Segoe UI Semibold" panose="020B0702040204020203" pitchFamily="34" charset="0"/>
                </a:rPr>
                <a:t>a benchmarking, labelling and disclosure project in </a:t>
              </a:r>
              <a:r>
                <a:rPr lang="en-CA" sz="850" dirty="0" smtClean="0">
                  <a:latin typeface="Segoe UI Semibold" panose="020B0702040204020203" pitchFamily="34" charset="0"/>
                  <a:cs typeface="Segoe UI Semibold" panose="020B0702040204020203" pitchFamily="34" charset="0"/>
                </a:rPr>
                <a:t>municipal buildings.</a:t>
              </a:r>
              <a:endParaRPr lang="en-CA" sz="850" kern="100" spc="-3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61" name="Picture 160"/>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97223" y="7137511"/>
              <a:ext cx="446575" cy="446399"/>
            </a:xfrm>
            <a:prstGeom prst="rect">
              <a:avLst/>
            </a:prstGeom>
          </p:spPr>
        </p:pic>
      </p:grpSp>
      <p:grpSp>
        <p:nvGrpSpPr>
          <p:cNvPr id="30" name="Group 29"/>
          <p:cNvGrpSpPr/>
          <p:nvPr/>
        </p:nvGrpSpPr>
        <p:grpSpPr>
          <a:xfrm>
            <a:off x="437214" y="9242835"/>
            <a:ext cx="2130590" cy="527634"/>
            <a:chOff x="448922" y="9071971"/>
            <a:chExt cx="2130590" cy="527634"/>
          </a:xfrm>
        </p:grpSpPr>
        <p:sp>
          <p:nvSpPr>
            <p:cNvPr id="168" name="TextBox 167"/>
            <p:cNvSpPr txBox="1"/>
            <p:nvPr/>
          </p:nvSpPr>
          <p:spPr>
            <a:xfrm>
              <a:off x="986879" y="9076385"/>
              <a:ext cx="1592633" cy="523220"/>
            </a:xfrm>
            <a:prstGeom prst="rect">
              <a:avLst/>
            </a:prstGeom>
            <a:noFill/>
          </p:spPr>
          <p:txBody>
            <a:bodyPr wrap="square" lIns="0" tIns="0" rIns="0" bIns="0" rtlCol="0">
              <a:spAutoFit/>
            </a:bodyPr>
            <a:lstStyle/>
            <a:p>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Prince Edward Island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has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supported research on cold climate heat pumps and energy storage. </a:t>
              </a:r>
            </a:p>
          </p:txBody>
        </p:sp>
        <p:pic>
          <p:nvPicPr>
            <p:cNvPr id="169" name="Picture 168"/>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48922" y="9071971"/>
              <a:ext cx="444752" cy="446400"/>
            </a:xfrm>
            <a:prstGeom prst="rect">
              <a:avLst/>
            </a:prstGeom>
          </p:spPr>
        </p:pic>
      </p:grpSp>
      <p:grpSp>
        <p:nvGrpSpPr>
          <p:cNvPr id="33" name="Group 32"/>
          <p:cNvGrpSpPr/>
          <p:nvPr/>
        </p:nvGrpSpPr>
        <p:grpSpPr>
          <a:xfrm>
            <a:off x="447108" y="10235739"/>
            <a:ext cx="2256687" cy="1322705"/>
            <a:chOff x="2806518" y="10909212"/>
            <a:chExt cx="2256687" cy="1322705"/>
          </a:xfrm>
        </p:grpSpPr>
        <p:sp>
          <p:nvSpPr>
            <p:cNvPr id="174" name="TextBox 173"/>
            <p:cNvSpPr txBox="1"/>
            <p:nvPr/>
          </p:nvSpPr>
          <p:spPr>
            <a:xfrm>
              <a:off x="3316817" y="10923867"/>
              <a:ext cx="1746388" cy="1308050"/>
            </a:xfrm>
            <a:prstGeom prst="rect">
              <a:avLst/>
            </a:prstGeom>
            <a:noFill/>
          </p:spPr>
          <p:txBody>
            <a:bodyPr wrap="square" lIns="0" tIns="0" rIns="0" bIns="0" rtlCol="0">
              <a:spAutoFit/>
            </a:bodyPr>
            <a:lstStyle/>
            <a:p>
              <a:r>
                <a:rPr lang="en-CA"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Ontario</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 is the first Canadian jurisdiction to implement a mandatory province-wide energy and water reporting program for commercial and institutional buildings. York Region and the City of Toronto are implementing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benchmarking</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 labelling and disclosure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pilots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project in support of provincial regulation</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a:t>
              </a:r>
              <a:endPar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75" name="Picture 174"/>
            <p:cNvPicPr preferRelativeResize="0">
              <a:picLocks/>
            </p:cNvPicPr>
            <p:nvPr/>
          </p:nvPicPr>
          <p:blipFill>
            <a:blip r:embed="rId17" cstate="print">
              <a:extLst>
                <a:ext uri="{28A0092B-C50C-407E-A947-70E740481C1C}">
                  <a14:useLocalDpi xmlns:a14="http://schemas.microsoft.com/office/drawing/2010/main" val="0"/>
                </a:ext>
              </a:extLst>
            </a:blip>
            <a:stretch>
              <a:fillRect/>
            </a:stretch>
          </p:blipFill>
          <p:spPr>
            <a:xfrm>
              <a:off x="2806518" y="10909212"/>
              <a:ext cx="446400" cy="446400"/>
            </a:xfrm>
            <a:prstGeom prst="rect">
              <a:avLst/>
            </a:prstGeom>
          </p:spPr>
        </p:pic>
      </p:grpSp>
      <p:grpSp>
        <p:nvGrpSpPr>
          <p:cNvPr id="176" name="Group 175"/>
          <p:cNvGrpSpPr/>
          <p:nvPr/>
        </p:nvGrpSpPr>
        <p:grpSpPr>
          <a:xfrm>
            <a:off x="5101481" y="6803979"/>
            <a:ext cx="2144736" cy="662119"/>
            <a:chOff x="440753" y="7122845"/>
            <a:chExt cx="2144736" cy="662119"/>
          </a:xfrm>
        </p:grpSpPr>
        <p:sp>
          <p:nvSpPr>
            <p:cNvPr id="177" name="TextBox 176"/>
            <p:cNvSpPr txBox="1"/>
            <p:nvPr/>
          </p:nvSpPr>
          <p:spPr>
            <a:xfrm>
              <a:off x="954547" y="7130939"/>
              <a:ext cx="1630942" cy="654025"/>
            </a:xfrm>
            <a:prstGeom prst="rect">
              <a:avLst/>
            </a:prstGeom>
            <a:noFill/>
          </p:spPr>
          <p:txBody>
            <a:bodyPr wrap="square" lIns="0" tIns="0" rIns="0" bIns="0" rtlCol="0">
              <a:spAutoFit/>
            </a:bodyPr>
            <a:lstStyle/>
            <a:p>
              <a:r>
                <a:rPr lang="en-CA"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New </a:t>
              </a:r>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Brunswick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is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implementing a government-wide energy management and reporting system for institutional buildings owned by the Province</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a:t>
              </a:r>
              <a:endPar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78" name="Picture 177"/>
            <p:cNvPicPr preferRelativeResize="0">
              <a:picLocks/>
            </p:cNvPicPr>
            <p:nvPr/>
          </p:nvPicPr>
          <p:blipFill>
            <a:blip r:embed="rId18" cstate="print">
              <a:extLst>
                <a:ext uri="{28A0092B-C50C-407E-A947-70E740481C1C}">
                  <a14:useLocalDpi xmlns:a14="http://schemas.microsoft.com/office/drawing/2010/main" val="0"/>
                </a:ext>
              </a:extLst>
            </a:blip>
            <a:stretch>
              <a:fillRect/>
            </a:stretch>
          </p:blipFill>
          <p:spPr>
            <a:xfrm>
              <a:off x="440753" y="7122845"/>
              <a:ext cx="446400" cy="446400"/>
            </a:xfrm>
            <a:prstGeom prst="rect">
              <a:avLst/>
            </a:prstGeom>
          </p:spPr>
        </p:pic>
      </p:grpSp>
      <p:grpSp>
        <p:nvGrpSpPr>
          <p:cNvPr id="51" name="Group 50"/>
          <p:cNvGrpSpPr/>
          <p:nvPr/>
        </p:nvGrpSpPr>
        <p:grpSpPr>
          <a:xfrm>
            <a:off x="452494" y="12141777"/>
            <a:ext cx="2149201" cy="2973698"/>
            <a:chOff x="452494" y="12330686"/>
            <a:chExt cx="2149201" cy="2769590"/>
          </a:xfrm>
        </p:grpSpPr>
        <p:grpSp>
          <p:nvGrpSpPr>
            <p:cNvPr id="44" name="Group 43"/>
            <p:cNvGrpSpPr/>
            <p:nvPr/>
          </p:nvGrpSpPr>
          <p:grpSpPr>
            <a:xfrm>
              <a:off x="452494" y="12330686"/>
              <a:ext cx="2149201" cy="2769590"/>
              <a:chOff x="452494" y="12330686"/>
              <a:chExt cx="2149201" cy="2769590"/>
            </a:xfrm>
          </p:grpSpPr>
          <p:sp>
            <p:nvSpPr>
              <p:cNvPr id="40" name="Rectangle 39"/>
              <p:cNvSpPr/>
              <p:nvPr/>
            </p:nvSpPr>
            <p:spPr>
              <a:xfrm>
                <a:off x="452495" y="12333190"/>
                <a:ext cx="2149200" cy="2767086"/>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Rectangle 47"/>
              <p:cNvSpPr/>
              <p:nvPr/>
            </p:nvSpPr>
            <p:spPr>
              <a:xfrm>
                <a:off x="452494" y="12330686"/>
                <a:ext cx="91251" cy="502920"/>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6" name="TextBox 155"/>
            <p:cNvSpPr txBox="1"/>
            <p:nvPr/>
          </p:nvSpPr>
          <p:spPr>
            <a:xfrm>
              <a:off x="509855" y="12981420"/>
              <a:ext cx="2057949" cy="1955620"/>
            </a:xfrm>
            <a:prstGeom prst="rect">
              <a:avLst/>
            </a:prstGeom>
            <a:noFill/>
          </p:spPr>
          <p:txBody>
            <a:bodyPr wrap="square" lIns="0" tIns="0" rIns="0" bIns="0" rtlCol="0">
              <a:spAutoFit/>
            </a:bodyPr>
            <a:lstStyle/>
            <a:p>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Nova Scotia is implementing a benchmarking, labelling and disclosure pilot project in commercial and institutional buildings.</a:t>
              </a:r>
            </a:p>
            <a:p>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t>
              </a:r>
            </a:p>
            <a:p>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NS participated in the Tiered Energy Codes Readiness Assessment Pilot, a project designed to identify opportunities and barriers to implementing a tiered energy </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code.</a:t>
              </a:r>
            </a:p>
            <a:p>
              <a:endPar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Nova Scotia and </a:t>
              </a:r>
              <a:r>
                <a:rPr lang="en-CA" sz="850" kern="100" spc="-10" dirty="0" err="1"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NRCan</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are launching the Public Housing Building Envelope and Systems Deep Energy Retrofit Project, which aims to increase the comfort of publicly funded homes in the Province and save 233 850 tonnes of GHG.</a:t>
              </a:r>
              <a:endPar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pic>
          <p:nvPicPr>
            <p:cNvPr id="20" name="Picture 19"/>
            <p:cNvPicPr preferRelativeResize="0">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8214" y="12443951"/>
              <a:ext cx="446919" cy="405077"/>
            </a:xfrm>
            <a:prstGeom prst="rect">
              <a:avLst/>
            </a:prstGeom>
          </p:spPr>
        </p:pic>
        <p:sp>
          <p:nvSpPr>
            <p:cNvPr id="194" name="Rectangle 193"/>
            <p:cNvSpPr/>
            <p:nvPr/>
          </p:nvSpPr>
          <p:spPr>
            <a:xfrm>
              <a:off x="1190403" y="12542666"/>
              <a:ext cx="764633" cy="359073"/>
            </a:xfrm>
            <a:prstGeom prst="rect">
              <a:avLst/>
            </a:prstGeom>
          </p:spPr>
          <p:txBody>
            <a:bodyPr wrap="none" lIns="0" tIns="0" rIns="0" bIns="0">
              <a:spAutoFit/>
            </a:bodyPr>
            <a:lstStyle/>
            <a:p>
              <a:pPr>
                <a:lnSpc>
                  <a:spcPts val="1400"/>
                </a:lnSpc>
              </a:pPr>
              <a:r>
                <a:rPr lang="en-CA" sz="20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Nova</a:t>
              </a:r>
            </a:p>
            <a:p>
              <a:pPr>
                <a:lnSpc>
                  <a:spcPts val="1400"/>
                </a:lnSpc>
              </a:pPr>
              <a:r>
                <a:rPr lang="en-CA" sz="20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Scotia</a:t>
              </a:r>
              <a:endParaRPr lang="en-CA" sz="2000"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grpSp>
        <p:nvGrpSpPr>
          <p:cNvPr id="49" name="Group 48"/>
          <p:cNvGrpSpPr/>
          <p:nvPr/>
        </p:nvGrpSpPr>
        <p:grpSpPr>
          <a:xfrm>
            <a:off x="2795852" y="12141777"/>
            <a:ext cx="2149201" cy="2966144"/>
            <a:chOff x="2792294" y="12330686"/>
            <a:chExt cx="2149201" cy="2769590"/>
          </a:xfrm>
        </p:grpSpPr>
        <p:grpSp>
          <p:nvGrpSpPr>
            <p:cNvPr id="188" name="Group 187"/>
            <p:cNvGrpSpPr/>
            <p:nvPr/>
          </p:nvGrpSpPr>
          <p:grpSpPr>
            <a:xfrm>
              <a:off x="2792294" y="12330686"/>
              <a:ext cx="2149201" cy="2769590"/>
              <a:chOff x="452494" y="12330686"/>
              <a:chExt cx="2149201" cy="2769590"/>
            </a:xfrm>
          </p:grpSpPr>
          <p:sp>
            <p:nvSpPr>
              <p:cNvPr id="189" name="Rectangle 188"/>
              <p:cNvSpPr/>
              <p:nvPr/>
            </p:nvSpPr>
            <p:spPr>
              <a:xfrm>
                <a:off x="452495" y="12333190"/>
                <a:ext cx="2149200" cy="2767086"/>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0" name="Rectangle 189"/>
              <p:cNvSpPr/>
              <p:nvPr/>
            </p:nvSpPr>
            <p:spPr>
              <a:xfrm>
                <a:off x="452494" y="12330686"/>
                <a:ext cx="91251" cy="502920"/>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1" name="TextBox 190"/>
            <p:cNvSpPr txBox="1"/>
            <p:nvPr/>
          </p:nvSpPr>
          <p:spPr>
            <a:xfrm>
              <a:off x="2874726" y="13178978"/>
              <a:ext cx="1972800" cy="1343508"/>
            </a:xfrm>
            <a:prstGeom prst="rect">
              <a:avLst/>
            </a:prstGeom>
            <a:noFill/>
          </p:spPr>
          <p:txBody>
            <a:bodyPr wrap="square" lIns="0" tIns="0" rIns="0" bIns="0" rtlCol="0">
              <a:spAutoFit/>
            </a:bodyPr>
            <a:lstStyle/>
            <a:p>
              <a:r>
                <a:rPr lang="en-CA" sz="85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In Québec, </a:t>
              </a:r>
              <a:r>
                <a:rPr lang="en-CA" sz="85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work is underway to </a:t>
              </a:r>
              <a:r>
                <a:rPr lang="en-CA" sz="85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develop </a:t>
              </a:r>
              <a:r>
                <a:rPr lang="en-CA" sz="85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 mandatory energy consumption disclosure program for buildings across the province. </a:t>
              </a:r>
            </a:p>
            <a:p>
              <a:endParaRPr lang="en-CA" sz="85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en-CA" sz="85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One of Québec’s four residential programs, </a:t>
              </a:r>
              <a:r>
                <a:rPr lang="en-CA" sz="850" dirty="0" err="1"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Rénoclimat</a:t>
              </a:r>
              <a:r>
                <a:rPr lang="en-CA" sz="85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has improved and labelled the energy efficiency of approximately 152,000 existing homes in QC since 2007, while saving 2,122,829 GJ of energy per year.</a:t>
              </a:r>
              <a:endParaRPr lang="en-CA" sz="85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192" name="Rectangle 191"/>
            <p:cNvSpPr/>
            <p:nvPr/>
          </p:nvSpPr>
          <p:spPr>
            <a:xfrm>
              <a:off x="3539402" y="12509494"/>
              <a:ext cx="936154" cy="307777"/>
            </a:xfrm>
            <a:prstGeom prst="rect">
              <a:avLst/>
            </a:prstGeom>
          </p:spPr>
          <p:txBody>
            <a:bodyPr wrap="none" lIns="0" tIns="0" rIns="0" bIns="0">
              <a:spAutoFit/>
            </a:bodyPr>
            <a:lstStyle/>
            <a:p>
              <a:r>
                <a:rPr lang="en-CA" sz="20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Québec</a:t>
              </a:r>
              <a:endParaRPr lang="en-CA" sz="2000"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93" name="Picture 192"/>
            <p:cNvPicPr preferRelativeResize="0">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88014" y="12452786"/>
              <a:ext cx="446919" cy="392004"/>
            </a:xfrm>
            <a:prstGeom prst="rect">
              <a:avLst/>
            </a:prstGeom>
          </p:spPr>
        </p:pic>
      </p:grpSp>
      <p:cxnSp>
        <p:nvCxnSpPr>
          <p:cNvPr id="195" name="Straight Connector 194"/>
          <p:cNvCxnSpPr/>
          <p:nvPr/>
        </p:nvCxnSpPr>
        <p:spPr>
          <a:xfrm>
            <a:off x="462653" y="11697300"/>
            <a:ext cx="845217" cy="0"/>
          </a:xfrm>
          <a:prstGeom prst="line">
            <a:avLst/>
          </a:prstGeom>
          <a:ln w="88900" cap="flat" cmpd="sng" algn="ctr">
            <a:solidFill>
              <a:srgbClr val="02318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6" name="TextBox 195"/>
          <p:cNvSpPr txBox="1"/>
          <p:nvPr/>
        </p:nvSpPr>
        <p:spPr>
          <a:xfrm>
            <a:off x="447108" y="11747148"/>
            <a:ext cx="2452859" cy="307777"/>
          </a:xfrm>
          <a:prstGeom prst="rect">
            <a:avLst/>
          </a:prstGeom>
          <a:noFill/>
        </p:spPr>
        <p:txBody>
          <a:bodyPr wrap="square" lIns="0" tIns="0" rIns="0" bIns="0" rtlCol="0">
            <a:spAutoFit/>
          </a:bodyPr>
          <a:lstStyle/>
          <a:p>
            <a:r>
              <a:rPr lang="en-CA" sz="2000" b="1"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Energy Spotlights</a:t>
            </a:r>
            <a:endPar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p:txBody>
      </p:sp>
      <p:grpSp>
        <p:nvGrpSpPr>
          <p:cNvPr id="65" name="Group 64"/>
          <p:cNvGrpSpPr/>
          <p:nvPr/>
        </p:nvGrpSpPr>
        <p:grpSpPr>
          <a:xfrm>
            <a:off x="7619757" y="6807220"/>
            <a:ext cx="1644328" cy="756792"/>
            <a:chOff x="7607175" y="12628241"/>
            <a:chExt cx="1644328" cy="756792"/>
          </a:xfrm>
        </p:grpSpPr>
        <p:sp>
          <p:nvSpPr>
            <p:cNvPr id="197" name="TextBox 196"/>
            <p:cNvSpPr txBox="1"/>
            <p:nvPr/>
          </p:nvSpPr>
          <p:spPr>
            <a:xfrm>
              <a:off x="7624299" y="12628241"/>
              <a:ext cx="980148" cy="415498"/>
            </a:xfrm>
            <a:prstGeom prst="rect">
              <a:avLst/>
            </a:prstGeom>
            <a:noFill/>
          </p:spPr>
          <p:txBody>
            <a:bodyPr wrap="square" lIns="0" tIns="0" rIns="0" bIns="0" rtlCol="0">
              <a:spAutoFit/>
            </a:bodyPr>
            <a:lstStyle/>
            <a:p>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30.6%</a:t>
              </a:r>
            </a:p>
          </p:txBody>
        </p:sp>
        <p:sp>
          <p:nvSpPr>
            <p:cNvPr id="198" name="TextBox 197"/>
            <p:cNvSpPr txBox="1"/>
            <p:nvPr/>
          </p:nvSpPr>
          <p:spPr>
            <a:xfrm>
              <a:off x="7607175" y="13000312"/>
              <a:ext cx="1644328" cy="384721"/>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The amount Canada boosted its energy efficiency between 1990 and 2017 </a:t>
              </a:r>
            </a:p>
          </p:txBody>
        </p:sp>
      </p:grpSp>
      <p:cxnSp>
        <p:nvCxnSpPr>
          <p:cNvPr id="199" name="Straight Connector 198"/>
          <p:cNvCxnSpPr/>
          <p:nvPr/>
        </p:nvCxnSpPr>
        <p:spPr>
          <a:xfrm>
            <a:off x="7666044" y="13229480"/>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628674" y="7674222"/>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580903" y="12010550"/>
            <a:ext cx="1822994" cy="1048301"/>
            <a:chOff x="7590956" y="7017565"/>
            <a:chExt cx="1822994" cy="1048301"/>
          </a:xfrm>
        </p:grpSpPr>
        <p:sp>
          <p:nvSpPr>
            <p:cNvPr id="201" name="TextBox 200"/>
            <p:cNvSpPr txBox="1"/>
            <p:nvPr/>
          </p:nvSpPr>
          <p:spPr>
            <a:xfrm>
              <a:off x="7590956" y="7065018"/>
              <a:ext cx="428454" cy="415498"/>
            </a:xfrm>
            <a:prstGeom prst="rect">
              <a:avLst/>
            </a:prstGeom>
            <a:noFill/>
          </p:spPr>
          <p:txBody>
            <a:bodyPr wrap="square" lIns="0" tIns="0" rIns="0" bIns="0" rtlCol="0">
              <a:spAutoFit/>
            </a:bodyPr>
            <a:lstStyle/>
            <a:p>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60</a:t>
              </a:r>
            </a:p>
          </p:txBody>
        </p:sp>
        <p:sp>
          <p:nvSpPr>
            <p:cNvPr id="202" name="TextBox 201"/>
            <p:cNvSpPr txBox="1"/>
            <p:nvPr/>
          </p:nvSpPr>
          <p:spPr>
            <a:xfrm>
              <a:off x="7614823" y="7424665"/>
              <a:ext cx="1799127" cy="641201"/>
            </a:xfrm>
            <a:prstGeom prst="rect">
              <a:avLst/>
            </a:prstGeom>
            <a:noFill/>
          </p:spPr>
          <p:txBody>
            <a:bodyPr wrap="square" lIns="0" tIns="0" rIns="0" bIns="0" rtlCol="0">
              <a:spAutoFit/>
            </a:bodyPr>
            <a:lstStyle/>
            <a:p>
              <a:pP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government and industry </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partners </a:t>
              </a: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across Canada use </a:t>
              </a:r>
              <a:r>
                <a:rPr lang="en-CA" sz="900" kern="100" dirty="0" err="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NRCan</a:t>
              </a: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energy rating tools and standards for residential energy efficiency programs</a:t>
              </a:r>
            </a:p>
          </p:txBody>
        </p:sp>
        <p:pic>
          <p:nvPicPr>
            <p:cNvPr id="60" name="Picture 5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573149" y="7017565"/>
              <a:ext cx="657283" cy="376218"/>
            </a:xfrm>
            <a:prstGeom prst="rect">
              <a:avLst/>
            </a:prstGeom>
          </p:spPr>
        </p:pic>
      </p:grpSp>
      <p:sp>
        <p:nvSpPr>
          <p:cNvPr id="117" name="Rectangle 116"/>
          <p:cNvSpPr/>
          <p:nvPr/>
        </p:nvSpPr>
        <p:spPr>
          <a:xfrm>
            <a:off x="2645923" y="466901"/>
            <a:ext cx="6955277" cy="1872152"/>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8" name="TextBox 117"/>
          <p:cNvSpPr txBox="1"/>
          <p:nvPr/>
        </p:nvSpPr>
        <p:spPr>
          <a:xfrm>
            <a:off x="3001114" y="545423"/>
            <a:ext cx="4901472" cy="692497"/>
          </a:xfrm>
          <a:prstGeom prst="rect">
            <a:avLst/>
          </a:prstGeom>
          <a:noFill/>
        </p:spPr>
        <p:txBody>
          <a:bodyPr wrap="square" lIns="0" tIns="0" rIns="0" bIns="0" rtlCol="0" anchor="ctr" anchorCtr="0">
            <a:spAutoFit/>
          </a:bodyPr>
          <a:lstStyle/>
          <a:p>
            <a:r>
              <a:rPr lang="en-CA" sz="4400" b="1"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Build Smart</a:t>
            </a:r>
          </a:p>
        </p:txBody>
      </p:sp>
      <p:sp>
        <p:nvSpPr>
          <p:cNvPr id="119" name="Rectangle 118"/>
          <p:cNvSpPr>
            <a:spLocks noChangeAspect="1"/>
          </p:cNvSpPr>
          <p:nvPr/>
        </p:nvSpPr>
        <p:spPr>
          <a:xfrm>
            <a:off x="468000" y="468000"/>
            <a:ext cx="2196000" cy="1908000"/>
          </a:xfrm>
          <a:prstGeom prst="rect">
            <a:avLst/>
          </a:prstGeom>
          <a:blipFill dpi="0" rotWithShape="1">
            <a:blip r:embed="rId22" cstate="print">
              <a:extLst>
                <a:ext uri="{28A0092B-C50C-407E-A947-70E740481C1C}">
                  <a14:useLocalDpi xmlns:a14="http://schemas.microsoft.com/office/drawing/2010/main" val="0"/>
                </a:ext>
              </a:extLst>
            </a:blip>
            <a:srcRect/>
            <a:stretch>
              <a:fillRect l="-3131" t="-309" r="-25213" b="21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TextBox 119"/>
          <p:cNvSpPr txBox="1"/>
          <p:nvPr/>
        </p:nvSpPr>
        <p:spPr>
          <a:xfrm>
            <a:off x="3030863" y="1263066"/>
            <a:ext cx="6440035" cy="430887"/>
          </a:xfrm>
          <a:prstGeom prst="rect">
            <a:avLst/>
          </a:prstGeom>
          <a:noFill/>
        </p:spPr>
        <p:txBody>
          <a:bodyPr wrap="square" lIns="0" tIns="0" rIns="0" bIns="0" rtlCol="0">
            <a:spAutoFit/>
          </a:bodyPr>
          <a:lstStyle/>
          <a:p>
            <a:r>
              <a:rPr lang="en-CA" sz="1400" b="1" kern="1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Canada’s Buildings Strategy</a:t>
            </a:r>
          </a:p>
          <a:p>
            <a:r>
              <a:rPr lang="en-CA" sz="1400" i="1" kern="1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Addressing 17% of Canada’s Greenhouse Gas Emissions</a:t>
            </a:r>
            <a:endParaRPr lang="en-CA" sz="1400" i="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cxnSp>
        <p:nvCxnSpPr>
          <p:cNvPr id="121" name="Straight Connector 120"/>
          <p:cNvCxnSpPr/>
          <p:nvPr/>
        </p:nvCxnSpPr>
        <p:spPr>
          <a:xfrm>
            <a:off x="439020" y="2577298"/>
            <a:ext cx="9152278" cy="24234"/>
          </a:xfrm>
          <a:prstGeom prst="line">
            <a:avLst/>
          </a:prstGeom>
          <a:ln w="381000" cap="flat" cmpd="sng" algn="ctr">
            <a:solidFill>
              <a:srgbClr val="89C54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TextBox 121"/>
          <p:cNvSpPr txBox="1"/>
          <p:nvPr/>
        </p:nvSpPr>
        <p:spPr>
          <a:xfrm>
            <a:off x="448922" y="2428984"/>
            <a:ext cx="9148705" cy="276999"/>
          </a:xfrm>
          <a:prstGeom prst="rect">
            <a:avLst/>
          </a:prstGeom>
          <a:noFill/>
        </p:spPr>
        <p:txBody>
          <a:bodyPr wrap="square" lIns="0" tIns="0" rIns="0" bIns="0" rtlCol="0">
            <a:spAutoFit/>
          </a:bodyPr>
          <a:lstStyle/>
          <a:p>
            <a:pPr lvl="0" algn="ctr"/>
            <a:r>
              <a:rPr lang="en-CA" b="1" kern="100" dirty="0">
                <a:solidFill>
                  <a:srgbClr val="EEF6F0"/>
                </a:solidFill>
                <a:latin typeface="Segoe UI" panose="020B0502040204020203" pitchFamily="34" charset="0"/>
                <a:ea typeface="Segoe UI Black" panose="020B0A02040204020203" pitchFamily="34" charset="0"/>
                <a:cs typeface="Segoe UI" panose="020B0502040204020203" pitchFamily="34" charset="0"/>
              </a:rPr>
              <a:t>WE’RE BUILDING TO </a:t>
            </a:r>
            <a:r>
              <a:rPr lang="en-CA" b="1" kern="100" dirty="0" smtClean="0">
                <a:solidFill>
                  <a:srgbClr val="EEF6F0"/>
                </a:solidFill>
                <a:latin typeface="Segoe UI" panose="020B0502040204020203" pitchFamily="34" charset="0"/>
                <a:ea typeface="Segoe UI Black" panose="020B0A02040204020203" pitchFamily="34" charset="0"/>
                <a:cs typeface="Segoe UI" panose="020B0502040204020203" pitchFamily="34" charset="0"/>
              </a:rPr>
              <a:t>BIG </a:t>
            </a:r>
            <a:r>
              <a:rPr lang="en-CA" b="1" kern="100" dirty="0">
                <a:solidFill>
                  <a:srgbClr val="EEF6F0"/>
                </a:solidFill>
                <a:latin typeface="Segoe UI" panose="020B0502040204020203" pitchFamily="34" charset="0"/>
                <a:ea typeface="Segoe UI Black" panose="020B0A02040204020203" pitchFamily="34" charset="0"/>
                <a:cs typeface="Segoe UI" panose="020B0502040204020203" pitchFamily="34" charset="0"/>
              </a:rPr>
              <a:t>ACHIEVEMENTS IN ENERGY EFFICIENCY</a:t>
            </a:r>
          </a:p>
        </p:txBody>
      </p:sp>
      <p:sp>
        <p:nvSpPr>
          <p:cNvPr id="123" name="TextBox 122"/>
          <p:cNvSpPr txBox="1"/>
          <p:nvPr/>
        </p:nvSpPr>
        <p:spPr>
          <a:xfrm>
            <a:off x="3026076" y="1929469"/>
            <a:ext cx="6440035" cy="215444"/>
          </a:xfrm>
          <a:prstGeom prst="rect">
            <a:avLst/>
          </a:prstGeom>
          <a:noFill/>
        </p:spPr>
        <p:txBody>
          <a:bodyPr wrap="square" lIns="0" tIns="0" rIns="0" bIns="0" rtlCol="0">
            <a:spAutoFit/>
          </a:bodyPr>
          <a:lstStyle/>
          <a:p>
            <a:r>
              <a:rPr lang="en-CA" sz="1400" kern="1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2020 Progress Report</a:t>
            </a:r>
            <a:endParaRPr lang="en-CA" sz="1400" kern="1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grpSp>
        <p:nvGrpSpPr>
          <p:cNvPr id="116" name="Group 115"/>
          <p:cNvGrpSpPr/>
          <p:nvPr/>
        </p:nvGrpSpPr>
        <p:grpSpPr>
          <a:xfrm>
            <a:off x="5139210" y="12141777"/>
            <a:ext cx="2149435" cy="2966144"/>
            <a:chOff x="2807197" y="12330686"/>
            <a:chExt cx="2149435" cy="2769590"/>
          </a:xfrm>
        </p:grpSpPr>
        <p:sp>
          <p:nvSpPr>
            <p:cNvPr id="124" name="Rectangle 123"/>
            <p:cNvSpPr/>
            <p:nvPr/>
          </p:nvSpPr>
          <p:spPr>
            <a:xfrm>
              <a:off x="2807198" y="12333190"/>
              <a:ext cx="2149434" cy="2767086"/>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5" name="Rectangle 124"/>
            <p:cNvSpPr/>
            <p:nvPr/>
          </p:nvSpPr>
          <p:spPr>
            <a:xfrm>
              <a:off x="2807197" y="12330686"/>
              <a:ext cx="88690" cy="502920"/>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TextBox 125"/>
            <p:cNvSpPr txBox="1"/>
            <p:nvPr/>
          </p:nvSpPr>
          <p:spPr>
            <a:xfrm>
              <a:off x="2864976" y="12954927"/>
              <a:ext cx="2016912" cy="2062562"/>
            </a:xfrm>
            <a:prstGeom prst="rect">
              <a:avLst/>
            </a:prstGeom>
            <a:noFill/>
          </p:spPr>
          <p:txBody>
            <a:bodyPr wrap="square" lIns="0" tIns="0" rIns="0" bIns="0" rtlCol="0">
              <a:spAutoFit/>
            </a:bodyPr>
            <a:lstStyle/>
            <a:p>
              <a:pPr>
                <a:lnSpc>
                  <a:spcPts val="970"/>
                </a:lnSpc>
                <a:spcAft>
                  <a:spcPts val="300"/>
                </a:spcAft>
              </a:pPr>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Through the Green Infrastructure program, BC is delivering a demonstration project to showcase building performance at the highest level of the BC Energy Step </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Code.</a:t>
              </a:r>
            </a:p>
            <a:p>
              <a:pPr>
                <a:lnSpc>
                  <a:spcPts val="970"/>
                </a:lnSpc>
                <a:spcAft>
                  <a:spcPts val="300"/>
                </a:spcAft>
              </a:pPr>
              <a:endPar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pPr>
                <a:lnSpc>
                  <a:spcPts val="970"/>
                </a:lnSpc>
                <a:spcAft>
                  <a:spcPts val="300"/>
                </a:spcAft>
              </a:pP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Five </a:t>
              </a:r>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municipalities in British Columbia are piloting benchmarking, labelling and disclosure projects with the aim of full implementation across the Province</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t>
              </a:r>
            </a:p>
            <a:p>
              <a:pPr>
                <a:lnSpc>
                  <a:spcPts val="970"/>
                </a:lnSpc>
                <a:spcAft>
                  <a:spcPts val="300"/>
                </a:spcAft>
              </a:pPr>
              <a:endPar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pPr>
                <a:lnSpc>
                  <a:spcPts val="970"/>
                </a:lnSpc>
                <a:spcAft>
                  <a:spcPts val="300"/>
                </a:spcAft>
              </a:pP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Seven </a:t>
              </a:r>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municipalities in BC </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have adopted </a:t>
              </a:r>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 two-tiered approach to Energy Step Code requirements, allowing for an alternative pathway to compliance when incorporating a low </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carbon </a:t>
              </a:r>
              <a:r>
                <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energy system </a:t>
              </a:r>
              <a:r>
                <a:rPr lang="en-CA" sz="850" kern="100" spc="-1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option.</a:t>
              </a:r>
              <a:endParaRPr lang="en-CA" sz="85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127" name="Rectangle 126"/>
            <p:cNvSpPr/>
            <p:nvPr/>
          </p:nvSpPr>
          <p:spPr>
            <a:xfrm>
              <a:off x="3525345" y="12537859"/>
              <a:ext cx="1194238" cy="359073"/>
            </a:xfrm>
            <a:prstGeom prst="rect">
              <a:avLst/>
            </a:prstGeom>
          </p:spPr>
          <p:txBody>
            <a:bodyPr wrap="none" lIns="0" tIns="0" rIns="0" bIns="0">
              <a:spAutoFit/>
            </a:bodyPr>
            <a:lstStyle/>
            <a:p>
              <a:pPr>
                <a:lnSpc>
                  <a:spcPts val="1400"/>
                </a:lnSpc>
              </a:pPr>
              <a:r>
                <a:rPr lang="en-CA" sz="20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British </a:t>
              </a:r>
            </a:p>
            <a:p>
              <a:pPr>
                <a:lnSpc>
                  <a:spcPts val="1400"/>
                </a:lnSpc>
              </a:pPr>
              <a:r>
                <a:rPr lang="en-CA" sz="20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Columbia</a:t>
              </a:r>
              <a:endParaRPr lang="en-CA" sz="2000"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28" name="Picture 127"/>
            <p:cNvPicPr preferRelativeResize="0">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06777" y="12447719"/>
              <a:ext cx="446919" cy="397071"/>
            </a:xfrm>
            <a:prstGeom prst="rect">
              <a:avLst/>
            </a:prstGeom>
          </p:spPr>
        </p:pic>
      </p:grpSp>
      <p:grpSp>
        <p:nvGrpSpPr>
          <p:cNvPr id="129" name="Group 128"/>
          <p:cNvGrpSpPr/>
          <p:nvPr/>
        </p:nvGrpSpPr>
        <p:grpSpPr>
          <a:xfrm>
            <a:off x="5107227" y="7738400"/>
            <a:ext cx="2299362" cy="1313306"/>
            <a:chOff x="434186" y="7125683"/>
            <a:chExt cx="2299362" cy="1313306"/>
          </a:xfrm>
        </p:grpSpPr>
        <p:sp>
          <p:nvSpPr>
            <p:cNvPr id="130" name="TextBox 129"/>
            <p:cNvSpPr txBox="1"/>
            <p:nvPr/>
          </p:nvSpPr>
          <p:spPr>
            <a:xfrm>
              <a:off x="955518" y="7130939"/>
              <a:ext cx="1778030" cy="1308050"/>
            </a:xfrm>
            <a:prstGeom prst="rect">
              <a:avLst/>
            </a:prstGeom>
            <a:noFill/>
          </p:spPr>
          <p:txBody>
            <a:bodyPr wrap="square" lIns="0" tIns="0" rIns="0" bIns="0" rtlCol="0">
              <a:spAutoFit/>
            </a:bodyPr>
            <a:lstStyle/>
            <a:p>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In </a:t>
              </a:r>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Saskatchewan</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 </a:t>
              </a:r>
              <a:r>
                <a:rPr lang="en-CA" sz="850" kern="100" spc="-20" dirty="0" err="1">
                  <a:latin typeface="Segoe UI Semibold" panose="020B0702040204020203" pitchFamily="34" charset="0"/>
                  <a:ea typeface="Segoe UI Black" panose="020B0A02040204020203" pitchFamily="34" charset="0"/>
                  <a:cs typeface="Segoe UI Semibold" panose="020B0702040204020203" pitchFamily="34" charset="0"/>
                </a:rPr>
                <a:t>SaskEnergy</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 launched the Residential Furnace Replacement Program in 2019, based on ENERGY STAR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Most Efficient criteria</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 and achieved 851 replacements. SaskPower has launched several programs this year, </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aimed </a:t>
              </a:r>
              <a:r>
                <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rPr>
                <a:t>at assisting homeowners and businesses in making their buildings more energy efficient.</a:t>
              </a:r>
            </a:p>
          </p:txBody>
        </p:sp>
        <p:pic>
          <p:nvPicPr>
            <p:cNvPr id="131" name="Picture 130"/>
            <p:cNvPicPr preferRelativeResize="0">
              <a:picLocks/>
            </p:cNvPicPr>
            <p:nvPr/>
          </p:nvPicPr>
          <p:blipFill>
            <a:blip r:embed="rId24" cstate="print">
              <a:extLst>
                <a:ext uri="{28A0092B-C50C-407E-A947-70E740481C1C}">
                  <a14:useLocalDpi xmlns:a14="http://schemas.microsoft.com/office/drawing/2010/main" val="0"/>
                </a:ext>
              </a:extLst>
            </a:blip>
            <a:stretch>
              <a:fillRect/>
            </a:stretch>
          </p:blipFill>
          <p:spPr>
            <a:xfrm>
              <a:off x="434186" y="7125683"/>
              <a:ext cx="446400" cy="446400"/>
            </a:xfrm>
            <a:prstGeom prst="rect">
              <a:avLst/>
            </a:prstGeom>
          </p:spPr>
        </p:pic>
      </p:grpSp>
      <p:grpSp>
        <p:nvGrpSpPr>
          <p:cNvPr id="132" name="Group 131"/>
          <p:cNvGrpSpPr/>
          <p:nvPr/>
        </p:nvGrpSpPr>
        <p:grpSpPr>
          <a:xfrm>
            <a:off x="5141162" y="10234643"/>
            <a:ext cx="2301307" cy="1308050"/>
            <a:chOff x="442306" y="6552708"/>
            <a:chExt cx="2301307" cy="1308041"/>
          </a:xfrm>
        </p:grpSpPr>
        <p:sp>
          <p:nvSpPr>
            <p:cNvPr id="133" name="TextBox 132"/>
            <p:cNvSpPr txBox="1"/>
            <p:nvPr/>
          </p:nvSpPr>
          <p:spPr>
            <a:xfrm>
              <a:off x="955517" y="6552708"/>
              <a:ext cx="1788096" cy="1308041"/>
            </a:xfrm>
            <a:prstGeom prst="rect">
              <a:avLst/>
            </a:prstGeom>
            <a:noFill/>
          </p:spPr>
          <p:txBody>
            <a:bodyPr wrap="square" lIns="0" tIns="0" rIns="0" bIns="0" rtlCol="0">
              <a:spAutoFit/>
            </a:bodyPr>
            <a:lstStyle/>
            <a:p>
              <a:r>
                <a:rPr lang="en-CA" sz="850" b="1" kern="100" spc="-20" dirty="0" smtClean="0">
                  <a:latin typeface="Segoe UI Semibold" panose="020B0702040204020203" pitchFamily="34" charset="0"/>
                  <a:ea typeface="Segoe UI Black" panose="020B0A02040204020203" pitchFamily="34" charset="0"/>
                  <a:cs typeface="Segoe UI Semibold" panose="020B0702040204020203" pitchFamily="34" charset="0"/>
                </a:rPr>
                <a:t>In</a:t>
              </a:r>
              <a:r>
                <a:rPr lang="en-CA" sz="850" b="1" kern="100" spc="-20" dirty="0" smtClean="0">
                  <a:solidFill>
                    <a:srgbClr val="FF0000"/>
                  </a:solidFill>
                  <a:latin typeface="Segoe UI" panose="020B0502040204020203" pitchFamily="34" charset="0"/>
                  <a:ea typeface="Segoe UI Black" panose="020B0A02040204020203" pitchFamily="34" charset="0"/>
                  <a:cs typeface="Segoe UI" panose="020B0502040204020203" pitchFamily="34" charset="0"/>
                </a:rPr>
                <a:t> Nunavut</a:t>
              </a:r>
              <a:r>
                <a:rPr lang="en-CA" sz="85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 The Government of Nunavut (GN) established the Nunavut Energy Management Program for GN-owned buildings. This program is composed of three elements: the Nunavut Energy Retrofit Program for existing buildings, Energy Awareness and Training, and the Building Energy Efficiency Review Program for new construction. </a:t>
              </a:r>
              <a:endParaRPr lang="en-CA" sz="85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34" name="Picture 133"/>
            <p:cNvPicPr preferRelativeResize="0">
              <a:picLocks/>
            </p:cNvPicPr>
            <p:nvPr/>
          </p:nvPicPr>
          <p:blipFill rotWithShape="1">
            <a:blip r:embed="rId25" cstate="print">
              <a:extLst>
                <a:ext uri="{28A0092B-C50C-407E-A947-70E740481C1C}">
                  <a14:useLocalDpi xmlns:a14="http://schemas.microsoft.com/office/drawing/2010/main" val="0"/>
                </a:ext>
              </a:extLst>
            </a:blip>
            <a:srcRect/>
            <a:stretch/>
          </p:blipFill>
          <p:spPr>
            <a:xfrm>
              <a:off x="442306" y="6585771"/>
              <a:ext cx="446575" cy="446397"/>
            </a:xfrm>
            <a:prstGeom prst="rect">
              <a:avLst/>
            </a:prstGeom>
          </p:spPr>
        </p:pic>
      </p:grpSp>
    </p:spTree>
    <p:extLst>
      <p:ext uri="{BB962C8B-B14F-4D97-AF65-F5344CB8AC3E}">
        <p14:creationId xmlns:p14="http://schemas.microsoft.com/office/powerpoint/2010/main" val="3323005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6535F93-BFD8-064F-805E-34E647309FC3}"/>
              </a:ext>
            </a:extLst>
          </p:cNvPr>
          <p:cNvGraphicFramePr>
            <a:graphicFrameLocks noGrp="1"/>
          </p:cNvGraphicFramePr>
          <p:nvPr>
            <p:extLst>
              <p:ext uri="{D42A27DB-BD31-4B8C-83A1-F6EECF244321}">
                <p14:modId xmlns:p14="http://schemas.microsoft.com/office/powerpoint/2010/main" val="3551363630"/>
              </p:ext>
            </p:extLst>
          </p:nvPr>
        </p:nvGraphicFramePr>
        <p:xfrm>
          <a:off x="504720" y="3920628"/>
          <a:ext cx="9054406" cy="5342203"/>
        </p:xfrm>
        <a:graphic>
          <a:graphicData uri="http://schemas.openxmlformats.org/drawingml/2006/table">
            <a:tbl>
              <a:tblPr>
                <a:tableStyleId>{5C22544A-7EE6-4342-B048-85BDC9FD1C3A}</a:tableStyleId>
              </a:tblPr>
              <a:tblGrid>
                <a:gridCol w="827723">
                  <a:extLst>
                    <a:ext uri="{9D8B030D-6E8A-4147-A177-3AD203B41FA5}">
                      <a16:colId xmlns:a16="http://schemas.microsoft.com/office/drawing/2014/main" val="2583422217"/>
                    </a:ext>
                  </a:extLst>
                </a:gridCol>
                <a:gridCol w="827723">
                  <a:extLst>
                    <a:ext uri="{9D8B030D-6E8A-4147-A177-3AD203B41FA5}">
                      <a16:colId xmlns:a16="http://schemas.microsoft.com/office/drawing/2014/main" val="491352395"/>
                    </a:ext>
                  </a:extLst>
                </a:gridCol>
                <a:gridCol w="827723">
                  <a:extLst>
                    <a:ext uri="{9D8B030D-6E8A-4147-A177-3AD203B41FA5}">
                      <a16:colId xmlns:a16="http://schemas.microsoft.com/office/drawing/2014/main" val="3924674871"/>
                    </a:ext>
                  </a:extLst>
                </a:gridCol>
                <a:gridCol w="827723">
                  <a:extLst>
                    <a:ext uri="{9D8B030D-6E8A-4147-A177-3AD203B41FA5}">
                      <a16:colId xmlns:a16="http://schemas.microsoft.com/office/drawing/2014/main" val="2815757305"/>
                    </a:ext>
                  </a:extLst>
                </a:gridCol>
                <a:gridCol w="827723">
                  <a:extLst>
                    <a:ext uri="{9D8B030D-6E8A-4147-A177-3AD203B41FA5}">
                      <a16:colId xmlns:a16="http://schemas.microsoft.com/office/drawing/2014/main" val="996568778"/>
                    </a:ext>
                  </a:extLst>
                </a:gridCol>
                <a:gridCol w="827723">
                  <a:extLst>
                    <a:ext uri="{9D8B030D-6E8A-4147-A177-3AD203B41FA5}">
                      <a16:colId xmlns:a16="http://schemas.microsoft.com/office/drawing/2014/main" val="2361697452"/>
                    </a:ext>
                  </a:extLst>
                </a:gridCol>
                <a:gridCol w="827723">
                  <a:extLst>
                    <a:ext uri="{9D8B030D-6E8A-4147-A177-3AD203B41FA5}">
                      <a16:colId xmlns:a16="http://schemas.microsoft.com/office/drawing/2014/main" val="2035304868"/>
                    </a:ext>
                  </a:extLst>
                </a:gridCol>
                <a:gridCol w="827723">
                  <a:extLst>
                    <a:ext uri="{9D8B030D-6E8A-4147-A177-3AD203B41FA5}">
                      <a16:colId xmlns:a16="http://schemas.microsoft.com/office/drawing/2014/main" val="2476222661"/>
                    </a:ext>
                  </a:extLst>
                </a:gridCol>
                <a:gridCol w="827723">
                  <a:extLst>
                    <a:ext uri="{9D8B030D-6E8A-4147-A177-3AD203B41FA5}">
                      <a16:colId xmlns:a16="http://schemas.microsoft.com/office/drawing/2014/main" val="979175785"/>
                    </a:ext>
                  </a:extLst>
                </a:gridCol>
                <a:gridCol w="827723">
                  <a:extLst>
                    <a:ext uri="{9D8B030D-6E8A-4147-A177-3AD203B41FA5}">
                      <a16:colId xmlns:a16="http://schemas.microsoft.com/office/drawing/2014/main" val="1118602054"/>
                    </a:ext>
                  </a:extLst>
                </a:gridCol>
                <a:gridCol w="777176">
                  <a:extLst>
                    <a:ext uri="{9D8B030D-6E8A-4147-A177-3AD203B41FA5}">
                      <a16:colId xmlns:a16="http://schemas.microsoft.com/office/drawing/2014/main" val="27784266"/>
                    </a:ext>
                  </a:extLst>
                </a:gridCol>
              </a:tblGrid>
              <a:tr h="4940739">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81211376"/>
                  </a:ext>
                </a:extLst>
              </a:tr>
              <a:tr h="401464">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2020</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2021</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2022</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2023</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2024</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2025</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2026</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2027</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2028</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2029</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2030</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extLst>
                  <a:ext uri="{0D108BD9-81ED-4DB2-BD59-A6C34878D82A}">
                    <a16:rowId xmlns:a16="http://schemas.microsoft.com/office/drawing/2014/main" val="882366063"/>
                  </a:ext>
                </a:extLst>
              </a:tr>
            </a:tbl>
          </a:graphicData>
        </a:graphic>
      </p:graphicFrame>
      <p:cxnSp>
        <p:nvCxnSpPr>
          <p:cNvPr id="11" name="Straight Connector 10">
            <a:extLst>
              <a:ext uri="{FF2B5EF4-FFF2-40B4-BE49-F238E27FC236}">
                <a16:creationId xmlns:a16="http://schemas.microsoft.com/office/drawing/2014/main" id="{FBC05B4E-D50E-E844-9A68-E8711C64C74B}"/>
              </a:ext>
            </a:extLst>
          </p:cNvPr>
          <p:cNvCxnSpPr>
            <a:cxnSpLocks/>
          </p:cNvCxnSpPr>
          <p:nvPr/>
        </p:nvCxnSpPr>
        <p:spPr>
          <a:xfrm flipH="1" flipV="1">
            <a:off x="910445" y="4230869"/>
            <a:ext cx="7936" cy="4582750"/>
          </a:xfrm>
          <a:prstGeom prst="line">
            <a:avLst/>
          </a:prstGeom>
          <a:ln w="12700">
            <a:solidFill>
              <a:srgbClr val="023182"/>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C8E564D-4096-3A48-96BD-043E9D2C704D}"/>
              </a:ext>
            </a:extLst>
          </p:cNvPr>
          <p:cNvSpPr txBox="1"/>
          <p:nvPr/>
        </p:nvSpPr>
        <p:spPr>
          <a:xfrm>
            <a:off x="918381" y="5017646"/>
            <a:ext cx="6735294" cy="208416"/>
          </a:xfrm>
          <a:prstGeom prst="rect">
            <a:avLst/>
          </a:prstGeom>
          <a:solidFill>
            <a:schemeClr val="bg1"/>
          </a:solidFill>
          <a:ln w="28575">
            <a:solidFill>
              <a:srgbClr val="5EA3F9"/>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Publish </a:t>
            </a:r>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Benchmarking, Labelling and Disclosure best practice documents for commercial and institutional buildings</a:t>
            </a:r>
          </a:p>
        </p:txBody>
      </p:sp>
      <p:sp>
        <p:nvSpPr>
          <p:cNvPr id="13" name="TextBox 12">
            <a:extLst>
              <a:ext uri="{FF2B5EF4-FFF2-40B4-BE49-F238E27FC236}">
                <a16:creationId xmlns:a16="http://schemas.microsoft.com/office/drawing/2014/main" id="{12BCF3A7-3877-5141-AD0B-D8C504464924}"/>
              </a:ext>
            </a:extLst>
          </p:cNvPr>
          <p:cNvSpPr txBox="1"/>
          <p:nvPr/>
        </p:nvSpPr>
        <p:spPr>
          <a:xfrm>
            <a:off x="918381" y="5361435"/>
            <a:ext cx="7045060" cy="208416"/>
          </a:xfrm>
          <a:prstGeom prst="rect">
            <a:avLst/>
          </a:prstGeom>
          <a:solidFill>
            <a:schemeClr val="bg1"/>
          </a:solidFill>
          <a:ln w="28575">
            <a:solidFill>
              <a:srgbClr val="5EA3F9"/>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Commission Statistics Canada to deliver a national energy use survey in the building sector for the 2019 consumption year</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4" name="TextBox 13">
            <a:extLst>
              <a:ext uri="{FF2B5EF4-FFF2-40B4-BE49-F238E27FC236}">
                <a16:creationId xmlns:a16="http://schemas.microsoft.com/office/drawing/2014/main" id="{05823830-3CC6-394B-8428-E040ECC2EF6D}"/>
              </a:ext>
            </a:extLst>
          </p:cNvPr>
          <p:cNvSpPr txBox="1"/>
          <p:nvPr/>
        </p:nvSpPr>
        <p:spPr>
          <a:xfrm>
            <a:off x="913185" y="4194094"/>
            <a:ext cx="4803276" cy="208416"/>
          </a:xfrm>
          <a:prstGeom prst="rect">
            <a:avLst/>
          </a:prstGeom>
          <a:solidFill>
            <a:schemeClr val="bg1"/>
          </a:solidFill>
          <a:ln w="28575">
            <a:solidFill>
              <a:srgbClr val="EA0000"/>
            </a:solidFill>
          </a:ln>
        </p:spPr>
        <p:txBody>
          <a:bodyPr wrap="square" tIns="18000" bIns="36000" rtlCol="0">
            <a:spAutoFit/>
          </a:bodyPr>
          <a:lstStyle/>
          <a:p>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Support c</a:t>
            </a:r>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ode development and adoption efforts through impact analysis studies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17" name="Straight Connector 16">
            <a:extLst>
              <a:ext uri="{FF2B5EF4-FFF2-40B4-BE49-F238E27FC236}">
                <a16:creationId xmlns:a16="http://schemas.microsoft.com/office/drawing/2014/main" id="{B604A887-DF67-CA49-B8EF-ABE47F1982D7}"/>
              </a:ext>
            </a:extLst>
          </p:cNvPr>
          <p:cNvCxnSpPr>
            <a:cxnSpLocks/>
          </p:cNvCxnSpPr>
          <p:nvPr/>
        </p:nvCxnSpPr>
        <p:spPr>
          <a:xfrm flipH="1" flipV="1">
            <a:off x="1736236" y="5925726"/>
            <a:ext cx="7935" cy="2887893"/>
          </a:xfrm>
          <a:prstGeom prst="line">
            <a:avLst/>
          </a:prstGeom>
          <a:ln w="12700">
            <a:solidFill>
              <a:srgbClr val="023182"/>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1B8E03F-F344-C245-8D22-B7B40A912201}"/>
              </a:ext>
            </a:extLst>
          </p:cNvPr>
          <p:cNvSpPr txBox="1"/>
          <p:nvPr/>
        </p:nvSpPr>
        <p:spPr>
          <a:xfrm>
            <a:off x="1744172" y="7432122"/>
            <a:ext cx="5771790" cy="208416"/>
          </a:xfrm>
          <a:prstGeom prst="rect">
            <a:avLst/>
          </a:prstGeom>
          <a:solidFill>
            <a:schemeClr val="bg1"/>
          </a:solidFill>
          <a:ln w="28575">
            <a:solidFill>
              <a:srgbClr val="5EA3F9"/>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Continue </a:t>
            </a:r>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making </a:t>
            </a:r>
            <a:r>
              <a:rPr lang="en-CA" sz="1000" dirty="0" err="1">
                <a:latin typeface="Segoe UI Historic" panose="020B0502040204020203" pitchFamily="34" charset="0"/>
                <a:ea typeface="Segoe UI Historic" panose="020B0502040204020203" pitchFamily="34" charset="0"/>
                <a:cs typeface="Segoe UI Historic" panose="020B0502040204020203" pitchFamily="34" charset="0"/>
              </a:rPr>
              <a:t>EnerGuide</a:t>
            </a:r>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 home energy data accessible for PTs, municipalities and other partners</a:t>
            </a:r>
          </a:p>
        </p:txBody>
      </p:sp>
      <p:sp>
        <p:nvSpPr>
          <p:cNvPr id="24" name="TextBox 23">
            <a:extLst>
              <a:ext uri="{FF2B5EF4-FFF2-40B4-BE49-F238E27FC236}">
                <a16:creationId xmlns:a16="http://schemas.microsoft.com/office/drawing/2014/main" id="{821C3964-BC2F-F644-8F78-143BE0F3ABB3}"/>
              </a:ext>
            </a:extLst>
          </p:cNvPr>
          <p:cNvSpPr txBox="1"/>
          <p:nvPr/>
        </p:nvSpPr>
        <p:spPr>
          <a:xfrm>
            <a:off x="1728300" y="5909931"/>
            <a:ext cx="7108372" cy="208416"/>
          </a:xfrm>
          <a:prstGeom prst="rect">
            <a:avLst/>
          </a:prstGeom>
          <a:solidFill>
            <a:schemeClr val="bg1"/>
          </a:solidFill>
          <a:ln w="28575">
            <a:solidFill>
              <a:srgbClr val="EA0000"/>
            </a:solidFill>
          </a:ln>
        </p:spPr>
        <p:txBody>
          <a:bodyPr wrap="square" tIns="18000" bIns="36000" rtlCol="0">
            <a:spAutoFit/>
          </a:bodyPr>
          <a:lstStyle/>
          <a:p>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Publish and adopt </a:t>
            </a:r>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the first NZER building code for </a:t>
            </a:r>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new homes and buildings, progressing to net-zero energy </a:t>
            </a:r>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ready by 2030 </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 name="TextBox 24">
            <a:extLst>
              <a:ext uri="{FF2B5EF4-FFF2-40B4-BE49-F238E27FC236}">
                <a16:creationId xmlns:a16="http://schemas.microsoft.com/office/drawing/2014/main" id="{91B8E03F-F344-C245-8D22-B7B40A912201}"/>
              </a:ext>
            </a:extLst>
          </p:cNvPr>
          <p:cNvSpPr txBox="1"/>
          <p:nvPr/>
        </p:nvSpPr>
        <p:spPr>
          <a:xfrm>
            <a:off x="1744171" y="7770214"/>
            <a:ext cx="7705441" cy="362304"/>
          </a:xfrm>
          <a:prstGeom prst="rect">
            <a:avLst/>
          </a:prstGeom>
          <a:solidFill>
            <a:schemeClr val="bg1"/>
          </a:solidFill>
          <a:ln w="28575">
            <a:solidFill>
              <a:srgbClr val="5EA3F9"/>
            </a:solidFill>
          </a:ln>
        </p:spPr>
        <p:txBody>
          <a:bodyPr wrap="square" tIns="18000" bIns="36000" rtlCol="0">
            <a:spAutoFit/>
          </a:bodyPr>
          <a:lstStyle/>
          <a:p>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Continue delivery of ENERGY STAR certification program and Portfolio Manager, including the addition of ENERGY STAR scores for up to 21 building types</a:t>
            </a:r>
          </a:p>
        </p:txBody>
      </p:sp>
      <p:sp>
        <p:nvSpPr>
          <p:cNvPr id="27" name="TextBox 26"/>
          <p:cNvSpPr txBox="1"/>
          <p:nvPr/>
        </p:nvSpPr>
        <p:spPr>
          <a:xfrm>
            <a:off x="437690" y="678375"/>
            <a:ext cx="4009147" cy="307777"/>
          </a:xfrm>
          <a:prstGeom prst="rect">
            <a:avLst/>
          </a:prstGeom>
          <a:noFill/>
        </p:spPr>
        <p:txBody>
          <a:bodyPr wrap="square" lIns="0" tIns="0" rIns="0" bIns="0" rtlCol="0">
            <a:spAutoFit/>
          </a:bodyPr>
          <a:lstStyle/>
          <a:p>
            <a:r>
              <a:rPr lang="en-CA" sz="2000" b="1"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Critical Path to 2030</a:t>
            </a:r>
            <a:endPar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9" name="TextBox 28"/>
          <p:cNvSpPr txBox="1"/>
          <p:nvPr/>
        </p:nvSpPr>
        <p:spPr>
          <a:xfrm>
            <a:off x="558232" y="1054839"/>
            <a:ext cx="8922424" cy="2769989"/>
          </a:xfrm>
          <a:prstGeom prst="rect">
            <a:avLst/>
          </a:prstGeom>
          <a:noFill/>
        </p:spPr>
        <p:txBody>
          <a:bodyPr wrap="square" lIns="0" tIns="0" rIns="0" bIns="0" rtlCol="0">
            <a:spAutoFit/>
          </a:bodyPr>
          <a:lstStyle/>
          <a:p>
            <a:r>
              <a:rPr lang="en-CA" sz="1200" b="1"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Energy efficiency in the built environment plays a big role in meeting Canada’s climate change objectives</a:t>
            </a:r>
            <a:r>
              <a:rPr lang="en-CA" sz="1200"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 </a:t>
            </a:r>
          </a:p>
          <a:p>
            <a:r>
              <a:rPr lang="en-CA" sz="1200" dirty="0" smtClean="0">
                <a:latin typeface="Segoe UI" panose="020B0502040204020203" pitchFamily="34" charset="0"/>
                <a:cs typeface="Segoe UI" panose="020B0502040204020203" pitchFamily="34" charset="0"/>
              </a:rPr>
              <a:t>Since </a:t>
            </a:r>
            <a:r>
              <a:rPr lang="en-CA" sz="1200" dirty="0">
                <a:latin typeface="Segoe UI" panose="020B0502040204020203" pitchFamily="34" charset="0"/>
                <a:cs typeface="Segoe UI" panose="020B0502040204020203" pitchFamily="34" charset="0"/>
              </a:rPr>
              <a:t>its adoption in 2017, </a:t>
            </a:r>
            <a:r>
              <a:rPr lang="en-CA" sz="1200" i="1" dirty="0">
                <a:latin typeface="Segoe UI" panose="020B0502040204020203" pitchFamily="34" charset="0"/>
                <a:cs typeface="Segoe UI" panose="020B0502040204020203" pitchFamily="34" charset="0"/>
              </a:rPr>
              <a:t>Build Smart: Canada’s Buildings Strategy</a:t>
            </a:r>
            <a:r>
              <a:rPr lang="en-CA" sz="1200" dirty="0">
                <a:latin typeface="Segoe UI" panose="020B0502040204020203" pitchFamily="34" charset="0"/>
                <a:cs typeface="Segoe UI" panose="020B0502040204020203" pitchFamily="34" charset="0"/>
              </a:rPr>
              <a:t> has served as a tool to make homes and buildings more energy efficient throughout </a:t>
            </a:r>
            <a:r>
              <a:rPr lang="en-CA" sz="1200" dirty="0" smtClean="0">
                <a:latin typeface="Segoe UI" panose="020B0502040204020203" pitchFamily="34" charset="0"/>
                <a:cs typeface="Segoe UI" panose="020B0502040204020203" pitchFamily="34" charset="0"/>
              </a:rPr>
              <a:t>Canada. </a:t>
            </a:r>
            <a:r>
              <a:rPr lang="en-CA" sz="1200" dirty="0">
                <a:latin typeface="Segoe UI" panose="020B0502040204020203" pitchFamily="34" charset="0"/>
                <a:cs typeface="Segoe UI" panose="020B0502040204020203" pitchFamily="34" charset="0"/>
              </a:rPr>
              <a:t>Our commitments to reduce emissions by 30% below 2005 levels by </a:t>
            </a:r>
            <a:r>
              <a:rPr lang="en-CA" sz="1200" dirty="0" smtClean="0">
                <a:latin typeface="Segoe UI" panose="020B0502040204020203" pitchFamily="34" charset="0"/>
                <a:cs typeface="Segoe UI" panose="020B0502040204020203" pitchFamily="34" charset="0"/>
              </a:rPr>
              <a:t>2030 </a:t>
            </a:r>
            <a:r>
              <a:rPr lang="en-CA" sz="1200" dirty="0">
                <a:latin typeface="Segoe UI" panose="020B0502040204020203" pitchFamily="34" charset="0"/>
                <a:cs typeface="Segoe UI" panose="020B0502040204020203" pitchFamily="34" charset="0"/>
              </a:rPr>
              <a:t>and to achieve net-zero greenhouse gas emissions by 2050 cannot be achieved without significant steps </a:t>
            </a:r>
            <a:r>
              <a:rPr lang="en-CA" sz="1200" b="1" dirty="0">
                <a:latin typeface="Segoe UI" panose="020B0502040204020203" pitchFamily="34" charset="0"/>
                <a:cs typeface="Segoe UI" panose="020B0502040204020203" pitchFamily="34" charset="0"/>
              </a:rPr>
              <a:t>at all levels of government</a:t>
            </a:r>
            <a:r>
              <a:rPr lang="en-CA" sz="1200" u="sng" dirty="0">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rPr>
              <a:t>to transform the buildings sector</a:t>
            </a:r>
            <a:r>
              <a:rPr lang="en-CA" sz="1200" dirty="0" smtClean="0">
                <a:latin typeface="Segoe UI" panose="020B0502040204020203" pitchFamily="34" charset="0"/>
                <a:cs typeface="Segoe UI" panose="020B0502040204020203" pitchFamily="34" charset="0"/>
              </a:rPr>
              <a:t>.</a:t>
            </a:r>
          </a:p>
          <a:p>
            <a:endParaRPr lang="en-CA" sz="1200" dirty="0">
              <a:latin typeface="Segoe UI" panose="020B0502040204020203" pitchFamily="34" charset="0"/>
              <a:cs typeface="Segoe UI" panose="020B0502040204020203" pitchFamily="34" charset="0"/>
            </a:endParaRPr>
          </a:p>
          <a:p>
            <a:r>
              <a:rPr lang="en-CA" sz="1200" b="1" dirty="0" smtClean="0">
                <a:solidFill>
                  <a:srgbClr val="023182"/>
                </a:solidFill>
                <a:latin typeface="Segoe UI" panose="020B0502040204020203" pitchFamily="34" charset="0"/>
                <a:cs typeface="Segoe UI" panose="020B0502040204020203" pitchFamily="34" charset="0"/>
              </a:rPr>
              <a:t>Canada is building smart for a future that feels just right</a:t>
            </a:r>
            <a:r>
              <a:rPr lang="en-CA" sz="1200" dirty="0" smtClean="0">
                <a:solidFill>
                  <a:srgbClr val="023182"/>
                </a:solidFill>
                <a:latin typeface="Segoe UI" panose="020B0502040204020203" pitchFamily="34" charset="0"/>
                <a:cs typeface="Segoe UI" panose="020B0502040204020203" pitchFamily="34" charset="0"/>
              </a:rPr>
              <a:t>. </a:t>
            </a:r>
          </a:p>
          <a:p>
            <a:r>
              <a:rPr lang="en-CA" sz="1200" dirty="0" smtClean="0">
                <a:latin typeface="Segoe UI" panose="020B0502040204020203" pitchFamily="34" charset="0"/>
                <a:cs typeface="Segoe UI" panose="020B0502040204020203" pitchFamily="34" charset="0"/>
              </a:rPr>
              <a:t>To get there, </a:t>
            </a:r>
            <a:r>
              <a:rPr lang="en-CA" sz="1200" i="1" dirty="0" smtClean="0">
                <a:latin typeface="Segoe UI" panose="020B0502040204020203" pitchFamily="34" charset="0"/>
                <a:cs typeface="Segoe UI" panose="020B0502040204020203" pitchFamily="34" charset="0"/>
              </a:rPr>
              <a:t>Build Smart </a:t>
            </a:r>
            <a:r>
              <a:rPr lang="en-CA" sz="1200" dirty="0" smtClean="0">
                <a:latin typeface="Segoe UI" panose="020B0502040204020203" pitchFamily="34" charset="0"/>
                <a:cs typeface="Segoe UI" panose="020B0502040204020203" pitchFamily="34" charset="0"/>
              </a:rPr>
              <a:t>focuses on four key pathways, including raising the bar for new buildings, bringing existing buildings into the future, setting our energy data free, and improving the energy efficiency of appliances and equipment for homes and buildings.</a:t>
            </a:r>
          </a:p>
          <a:p>
            <a:endParaRPr lang="en-CA" sz="1200" kern="100" dirty="0">
              <a:solidFill>
                <a:srgbClr val="FF0000"/>
              </a:solidFill>
              <a:latin typeface="Segoe UI" panose="020B0502040204020203" pitchFamily="34" charset="0"/>
              <a:ea typeface="Segoe UI Black" panose="020B0A02040204020203" pitchFamily="34" charset="0"/>
              <a:cs typeface="Segoe UI" panose="020B0502040204020203" pitchFamily="34" charset="0"/>
            </a:endParaRPr>
          </a:p>
          <a:p>
            <a:r>
              <a:rPr lang="en-CA" sz="1200" b="1"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We are committed to overcoming barriers, together</a:t>
            </a:r>
            <a:r>
              <a:rPr lang="en-CA" sz="1200"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a:t>
            </a:r>
          </a:p>
          <a:p>
            <a:r>
              <a:rPr lang="en-CA" sz="1200" kern="100" dirty="0">
                <a:latin typeface="Segoe UI" panose="020B0502040204020203" pitchFamily="34" charset="0"/>
                <a:ea typeface="Segoe UI Black" panose="020B0A02040204020203" pitchFamily="34" charset="0"/>
                <a:cs typeface="Segoe UI" panose="020B0502040204020203" pitchFamily="34" charset="0"/>
              </a:rPr>
              <a:t>Canada has a huge opportunity to drive home and building retrofits that will save energy, save Canadians money, and reduce emissions, all while stimulating economic activity. All levels of government will need to work together to address the barriers to rapidly increasing the retrofit rate from 1% to 3% annually, including by </a:t>
            </a:r>
            <a:r>
              <a:rPr lang="en-CA" sz="1200" b="1" kern="100" dirty="0">
                <a:latin typeface="Segoe UI" panose="020B0502040204020203" pitchFamily="34" charset="0"/>
                <a:ea typeface="Segoe UI Black" panose="020B0A02040204020203" pitchFamily="34" charset="0"/>
                <a:cs typeface="Segoe UI" panose="020B0502040204020203" pitchFamily="34" charset="0"/>
              </a:rPr>
              <a:t>exploring and supporting new financing tools</a:t>
            </a:r>
            <a:r>
              <a:rPr lang="en-CA" sz="1200" kern="100" dirty="0">
                <a:latin typeface="Segoe UI" panose="020B0502040204020203" pitchFamily="34" charset="0"/>
                <a:ea typeface="Segoe UI Black" panose="020B0A02040204020203" pitchFamily="34" charset="0"/>
                <a:cs typeface="Segoe UI" panose="020B0502040204020203" pitchFamily="34" charset="0"/>
              </a:rPr>
              <a:t>, </a:t>
            </a:r>
            <a:r>
              <a:rPr lang="en-CA" sz="1200" b="1" kern="100" dirty="0">
                <a:latin typeface="Segoe UI" panose="020B0502040204020203" pitchFamily="34" charset="0"/>
                <a:ea typeface="Segoe UI Black" panose="020B0A02040204020203" pitchFamily="34" charset="0"/>
                <a:cs typeface="Segoe UI" panose="020B0502040204020203" pitchFamily="34" charset="0"/>
              </a:rPr>
              <a:t>facilitating capacity building and information sharing</a:t>
            </a:r>
            <a:r>
              <a:rPr lang="en-CA" sz="1200" kern="100" dirty="0">
                <a:latin typeface="Segoe UI" panose="020B0502040204020203" pitchFamily="34" charset="0"/>
                <a:ea typeface="Segoe UI Black" panose="020B0A02040204020203" pitchFamily="34" charset="0"/>
                <a:cs typeface="Segoe UI" panose="020B0502040204020203" pitchFamily="34" charset="0"/>
              </a:rPr>
              <a:t>, and </a:t>
            </a:r>
            <a:r>
              <a:rPr lang="en-CA" sz="1200" b="1" kern="100" dirty="0">
                <a:latin typeface="Segoe UI" panose="020B0502040204020203" pitchFamily="34" charset="0"/>
                <a:ea typeface="Segoe UI Black" panose="020B0A02040204020203" pitchFamily="34" charset="0"/>
                <a:cs typeface="Segoe UI" panose="020B0502040204020203" pitchFamily="34" charset="0"/>
              </a:rPr>
              <a:t>demonstrating leadership</a:t>
            </a:r>
            <a:r>
              <a:rPr lang="en-CA" sz="1200" kern="100" dirty="0">
                <a:latin typeface="Segoe UI" panose="020B0502040204020203" pitchFamily="34" charset="0"/>
                <a:ea typeface="Segoe UI Black" panose="020B0A02040204020203" pitchFamily="34" charset="0"/>
                <a:cs typeface="Segoe UI" panose="020B0502040204020203" pitchFamily="34" charset="0"/>
              </a:rPr>
              <a:t>. </a:t>
            </a:r>
            <a:endParaRPr lang="en-CA" sz="1200" kern="100" dirty="0" smtClean="0">
              <a:latin typeface="Segoe UI" panose="020B0502040204020203" pitchFamily="34" charset="0"/>
              <a:ea typeface="Segoe UI Black" panose="020B0A02040204020203" pitchFamily="34" charset="0"/>
              <a:cs typeface="Segoe UI" panose="020B0502040204020203" pitchFamily="34" charset="0"/>
            </a:endParaRPr>
          </a:p>
        </p:txBody>
      </p:sp>
      <p:pic>
        <p:nvPicPr>
          <p:cNvPr id="32" name="Picture 31">
            <a:extLst>
              <a:ext uri="{FF2B5EF4-FFF2-40B4-BE49-F238E27FC236}">
                <a16:creationId xmlns:a16="http://schemas.microsoft.com/office/drawing/2014/main" id="{6BB42FBC-A035-4B4E-9D35-4C8067004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89" y="14853293"/>
            <a:ext cx="9163511" cy="375541"/>
          </a:xfrm>
          <a:prstGeom prst="rect">
            <a:avLst/>
          </a:prstGeom>
        </p:spPr>
      </p:pic>
      <p:cxnSp>
        <p:nvCxnSpPr>
          <p:cNvPr id="33" name="Straight Connector 32"/>
          <p:cNvCxnSpPr/>
          <p:nvPr/>
        </p:nvCxnSpPr>
        <p:spPr>
          <a:xfrm>
            <a:off x="437690" y="553291"/>
            <a:ext cx="845217" cy="0"/>
          </a:xfrm>
          <a:prstGeom prst="line">
            <a:avLst/>
          </a:prstGeom>
          <a:ln w="88900" cap="flat" cmpd="sng" algn="ctr">
            <a:solidFill>
              <a:srgbClr val="02318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653123B1-0847-E845-AB6C-46414A7ABC77}"/>
              </a:ext>
            </a:extLst>
          </p:cNvPr>
          <p:cNvSpPr txBox="1"/>
          <p:nvPr/>
        </p:nvSpPr>
        <p:spPr>
          <a:xfrm>
            <a:off x="1728300" y="6570444"/>
            <a:ext cx="6473591" cy="208416"/>
          </a:xfrm>
          <a:prstGeom prst="rect">
            <a:avLst/>
          </a:prstGeom>
          <a:solidFill>
            <a:schemeClr val="bg1"/>
          </a:solidFill>
          <a:ln w="28575">
            <a:solidFill>
              <a:srgbClr val="89C540"/>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Publish an Existing Building Commission (</a:t>
            </a:r>
            <a:r>
              <a:rPr lang="en-CA" sz="1000" dirty="0" err="1" smtClean="0">
                <a:latin typeface="Segoe UI Historic" panose="020B0502040204020203" pitchFamily="34" charset="0"/>
                <a:ea typeface="Segoe UI Historic" panose="020B0502040204020203" pitchFamily="34" charset="0"/>
                <a:cs typeface="Segoe UI Historic" panose="020B0502040204020203" pitchFamily="34" charset="0"/>
              </a:rPr>
              <a:t>EBCx</a:t>
            </a:r>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 Framework in collaboration with public and private stakeholders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9" name="TextBox 38">
            <a:extLst>
              <a:ext uri="{FF2B5EF4-FFF2-40B4-BE49-F238E27FC236}">
                <a16:creationId xmlns:a16="http://schemas.microsoft.com/office/drawing/2014/main" id="{DA8D198A-7D4B-8D4F-B015-23990A0D0C73}"/>
              </a:ext>
            </a:extLst>
          </p:cNvPr>
          <p:cNvSpPr txBox="1"/>
          <p:nvPr/>
        </p:nvSpPr>
        <p:spPr>
          <a:xfrm>
            <a:off x="1736236" y="6924339"/>
            <a:ext cx="7713376" cy="362304"/>
          </a:xfrm>
          <a:prstGeom prst="rect">
            <a:avLst/>
          </a:prstGeom>
          <a:solidFill>
            <a:schemeClr val="bg1"/>
          </a:solidFill>
          <a:ln w="28575">
            <a:solidFill>
              <a:srgbClr val="FDDD05"/>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Identify RD&amp;D and market deployment initiatives that could overcome barriers to the adoption of highly efficient window, space heating and water heating technologies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41" name="Straight Connector 40">
            <a:extLst>
              <a:ext uri="{FF2B5EF4-FFF2-40B4-BE49-F238E27FC236}">
                <a16:creationId xmlns:a16="http://schemas.microsoft.com/office/drawing/2014/main" id="{B604A887-DF67-CA49-B8EF-ABE47F1982D7}"/>
              </a:ext>
            </a:extLst>
          </p:cNvPr>
          <p:cNvCxnSpPr>
            <a:cxnSpLocks/>
          </p:cNvCxnSpPr>
          <p:nvPr/>
        </p:nvCxnSpPr>
        <p:spPr>
          <a:xfrm flipV="1">
            <a:off x="5086475" y="8488251"/>
            <a:ext cx="4454" cy="383030"/>
          </a:xfrm>
          <a:prstGeom prst="line">
            <a:avLst/>
          </a:prstGeom>
          <a:ln w="12700">
            <a:solidFill>
              <a:srgbClr val="023182"/>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53123B1-0847-E845-AB6C-46414A7ABC77}"/>
              </a:ext>
            </a:extLst>
          </p:cNvPr>
          <p:cNvSpPr txBox="1"/>
          <p:nvPr/>
        </p:nvSpPr>
        <p:spPr>
          <a:xfrm>
            <a:off x="5086475" y="8435113"/>
            <a:ext cx="4352819" cy="208416"/>
          </a:xfrm>
          <a:prstGeom prst="rect">
            <a:avLst/>
          </a:prstGeom>
          <a:solidFill>
            <a:schemeClr val="bg1"/>
          </a:solidFill>
          <a:ln w="28575">
            <a:solidFill>
              <a:srgbClr val="89C540"/>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Publish model energy code requirements for existing homes and buildings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5" name="TextBox 14">
            <a:extLst>
              <a:ext uri="{FF2B5EF4-FFF2-40B4-BE49-F238E27FC236}">
                <a16:creationId xmlns:a16="http://schemas.microsoft.com/office/drawing/2014/main" id="{5B7D501D-5927-E94B-8E26-DD8BA8DFEA6A}"/>
              </a:ext>
            </a:extLst>
          </p:cNvPr>
          <p:cNvSpPr txBox="1"/>
          <p:nvPr/>
        </p:nvSpPr>
        <p:spPr>
          <a:xfrm>
            <a:off x="1728300" y="6237877"/>
            <a:ext cx="5467691" cy="208416"/>
          </a:xfrm>
          <a:prstGeom prst="rect">
            <a:avLst/>
          </a:prstGeom>
          <a:solidFill>
            <a:schemeClr val="bg1"/>
          </a:solidFill>
          <a:ln w="28575">
            <a:solidFill>
              <a:srgbClr val="EA0000"/>
            </a:solidFill>
          </a:ln>
        </p:spPr>
        <p:txBody>
          <a:bodyPr wrap="square" tIns="18000" bIns="36000" rtlCol="0">
            <a:spAutoFit/>
          </a:bodyPr>
          <a:lstStyle/>
          <a:p>
            <a:r>
              <a:rPr lang="en-CA" sz="1000" dirty="0">
                <a:latin typeface="Segoe UI Historic" panose="020B0502040204020203" pitchFamily="34" charset="0"/>
                <a:ea typeface="Segoe UI Historic" panose="020B0502040204020203" pitchFamily="34" charset="0"/>
                <a:cs typeface="Segoe UI Historic" panose="020B0502040204020203" pitchFamily="34" charset="0"/>
              </a:rPr>
              <a:t>Provide training and tools to </a:t>
            </a:r>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support effective implementation of codes once adopted by PTs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3" name="TextBox 42">
            <a:extLst>
              <a:ext uri="{FF2B5EF4-FFF2-40B4-BE49-F238E27FC236}">
                <a16:creationId xmlns:a16="http://schemas.microsoft.com/office/drawing/2014/main" id="{DA8D198A-7D4B-8D4F-B015-23990A0D0C73}"/>
              </a:ext>
            </a:extLst>
          </p:cNvPr>
          <p:cNvSpPr txBox="1"/>
          <p:nvPr/>
        </p:nvSpPr>
        <p:spPr>
          <a:xfrm>
            <a:off x="910444" y="4529010"/>
            <a:ext cx="8528850" cy="362304"/>
          </a:xfrm>
          <a:prstGeom prst="rect">
            <a:avLst/>
          </a:prstGeom>
          <a:solidFill>
            <a:schemeClr val="bg1"/>
          </a:solidFill>
          <a:ln w="28575">
            <a:solidFill>
              <a:srgbClr val="FDDD05"/>
            </a:solidFill>
          </a:ln>
        </p:spPr>
        <p:txBody>
          <a:bodyPr wrap="square" tIns="18000" bIns="36000" rtlCol="0">
            <a:spAutoFit/>
          </a:bodyPr>
          <a:lstStyle/>
          <a:p>
            <a:r>
              <a:rPr lang="en-CA" sz="1000" dirty="0" smtClean="0">
                <a:latin typeface="Segoe UI Historic" panose="020B0502040204020203" pitchFamily="34" charset="0"/>
                <a:ea typeface="Segoe UI Historic" panose="020B0502040204020203" pitchFamily="34" charset="0"/>
                <a:cs typeface="Segoe UI Historic" panose="020B0502040204020203" pitchFamily="34" charset="0"/>
              </a:rPr>
              <a:t>Update ENERGY STAR Canada certification program with more stringent technical specifications, resulting in increased availability of highly energy efficient products in the Canadian market.</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3" name="Rounded Rectangle 52">
            <a:extLst>
              <a:ext uri="{FF2B5EF4-FFF2-40B4-BE49-F238E27FC236}">
                <a16:creationId xmlns:a16="http://schemas.microsoft.com/office/drawing/2014/main" id="{E338217C-6B17-4049-8996-BAAFBFC030C6}"/>
              </a:ext>
            </a:extLst>
          </p:cNvPr>
          <p:cNvSpPr/>
          <p:nvPr/>
        </p:nvSpPr>
        <p:spPr>
          <a:xfrm>
            <a:off x="533009" y="9465524"/>
            <a:ext cx="3670253" cy="498808"/>
          </a:xfrm>
          <a:prstGeom prst="round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Making New Buildings More </a:t>
            </a:r>
            <a:endPar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a:p>
            <a:pPr algn="ctr"/>
            <a:r>
              <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Energy-Efficient</a:t>
            </a:r>
          </a:p>
        </p:txBody>
      </p:sp>
      <p:sp>
        <p:nvSpPr>
          <p:cNvPr id="54" name="Rounded Rectangle 53">
            <a:extLst>
              <a:ext uri="{FF2B5EF4-FFF2-40B4-BE49-F238E27FC236}">
                <a16:creationId xmlns:a16="http://schemas.microsoft.com/office/drawing/2014/main" id="{E338217C-6B17-4049-8996-BAAFBFC030C6}"/>
              </a:ext>
            </a:extLst>
          </p:cNvPr>
          <p:cNvSpPr/>
          <p:nvPr/>
        </p:nvSpPr>
        <p:spPr>
          <a:xfrm>
            <a:off x="5182389" y="9452737"/>
            <a:ext cx="3670253" cy="511595"/>
          </a:xfrm>
          <a:prstGeom prst="roundRect">
            <a:avLst/>
          </a:prstGeom>
          <a:solidFill>
            <a:srgbClr val="FDD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Improving Energy Efficiency for Appliances and Equipment</a:t>
            </a:r>
            <a:endParaRPr lang="en-US"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5" name="Rounded Rectangle 54">
            <a:extLst>
              <a:ext uri="{FF2B5EF4-FFF2-40B4-BE49-F238E27FC236}">
                <a16:creationId xmlns:a16="http://schemas.microsoft.com/office/drawing/2014/main" id="{E338217C-6B17-4049-8996-BAAFBFC030C6}"/>
              </a:ext>
            </a:extLst>
          </p:cNvPr>
          <p:cNvSpPr/>
          <p:nvPr/>
        </p:nvSpPr>
        <p:spPr>
          <a:xfrm>
            <a:off x="504720" y="12059420"/>
            <a:ext cx="3670253" cy="507849"/>
          </a:xfrm>
          <a:prstGeom prst="round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Adapting Existing Buildings for an </a:t>
            </a:r>
          </a:p>
          <a:p>
            <a:pPr algn="ctr"/>
            <a:r>
              <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Energy-Efficient Future</a:t>
            </a:r>
            <a:endParaRPr lang="en-US"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6" name="Rounded Rectangle 55">
            <a:extLst>
              <a:ext uri="{FF2B5EF4-FFF2-40B4-BE49-F238E27FC236}">
                <a16:creationId xmlns:a16="http://schemas.microsoft.com/office/drawing/2014/main" id="{E338217C-6B17-4049-8996-BAAFBFC030C6}"/>
              </a:ext>
            </a:extLst>
          </p:cNvPr>
          <p:cNvSpPr/>
          <p:nvPr/>
        </p:nvSpPr>
        <p:spPr>
          <a:xfrm>
            <a:off x="5207410" y="12059421"/>
            <a:ext cx="3670254" cy="507849"/>
          </a:xfrm>
          <a:prstGeom prst="roundRect">
            <a:avLst/>
          </a:prstGeom>
          <a:solidFill>
            <a:srgbClr val="5EA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Labelling Building Energy Use – </a:t>
            </a:r>
          </a:p>
          <a:p>
            <a:pPr algn="ctr"/>
            <a:r>
              <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Setting Energy Data Free</a:t>
            </a:r>
            <a:endParaRPr lang="en-US"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7" name="TextBox 56"/>
          <p:cNvSpPr txBox="1"/>
          <p:nvPr/>
        </p:nvSpPr>
        <p:spPr>
          <a:xfrm>
            <a:off x="467124" y="10068577"/>
            <a:ext cx="4405872" cy="1631216"/>
          </a:xfrm>
          <a:prstGeom prst="rect">
            <a:avLst/>
          </a:prstGeom>
          <a:noFill/>
          <a:ln>
            <a:noFill/>
          </a:ln>
        </p:spPr>
        <p:txBody>
          <a:bodyPr wrap="square" rtlCol="0">
            <a:spAutoFit/>
          </a:bodyPr>
          <a:lstStyle/>
          <a:p>
            <a:pPr algn="just"/>
            <a:r>
              <a:rPr lang="en-CA" sz="1000" dirty="0" smtClean="0">
                <a:latin typeface="Segoe UI" panose="020B0502040204020203" pitchFamily="34" charset="0"/>
                <a:cs typeface="Segoe UI" panose="020B0502040204020203" pitchFamily="34" charset="0"/>
              </a:rPr>
              <a:t>Getting net-zero energy ready requires collaboration between all orders of government and the buildings sector as a whole. Federal</a:t>
            </a:r>
            <a:r>
              <a:rPr lang="en-CA" sz="1000" dirty="0">
                <a:latin typeface="Segoe UI" panose="020B0502040204020203" pitchFamily="34" charset="0"/>
                <a:cs typeface="Segoe UI" panose="020B0502040204020203" pitchFamily="34" charset="0"/>
              </a:rPr>
              <a:t>, provincial and territorial governments are working to develop and adopt increasingly stringent model building codes in preparation for the adoption of a ”net-zero energy ready” model building code by 2030. </a:t>
            </a:r>
            <a:endParaRPr lang="en-CA" sz="1000" dirty="0" smtClean="0">
              <a:latin typeface="Segoe UI" panose="020B0502040204020203" pitchFamily="34" charset="0"/>
              <a:cs typeface="Segoe UI" panose="020B0502040204020203" pitchFamily="34" charset="0"/>
            </a:endParaRPr>
          </a:p>
          <a:p>
            <a:pPr algn="just"/>
            <a:endParaRPr lang="en-CA" sz="1000" dirty="0">
              <a:latin typeface="Segoe UI" panose="020B0502040204020203" pitchFamily="34" charset="0"/>
              <a:cs typeface="Segoe UI" panose="020B0502040204020203" pitchFamily="34" charset="0"/>
            </a:endParaRPr>
          </a:p>
          <a:p>
            <a:pPr algn="just"/>
            <a:r>
              <a:rPr lang="en-CA" sz="1000" dirty="0" smtClean="0">
                <a:latin typeface="Segoe UI" panose="020B0502040204020203" pitchFamily="34" charset="0"/>
                <a:cs typeface="Segoe UI" panose="020B0502040204020203" pitchFamily="34" charset="0"/>
              </a:rPr>
              <a:t>The </a:t>
            </a:r>
            <a:r>
              <a:rPr lang="en-CA" sz="1000" dirty="0">
                <a:latin typeface="Segoe UI" panose="020B0502040204020203" pitchFamily="34" charset="0"/>
                <a:cs typeface="Segoe UI" panose="020B0502040204020203" pitchFamily="34" charset="0"/>
              </a:rPr>
              <a:t>Government of Canada plans to publish the </a:t>
            </a:r>
            <a:r>
              <a:rPr lang="en-CA" sz="1000" b="1" dirty="0">
                <a:latin typeface="Segoe UI" panose="020B0502040204020203" pitchFamily="34" charset="0"/>
                <a:cs typeface="Segoe UI" panose="020B0502040204020203" pitchFamily="34" charset="0"/>
              </a:rPr>
              <a:t>first NZER building code for homes and buildings </a:t>
            </a:r>
            <a:r>
              <a:rPr lang="en-CA" sz="1000" dirty="0">
                <a:latin typeface="Segoe UI" panose="020B0502040204020203" pitchFamily="34" charset="0"/>
                <a:cs typeface="Segoe UI" panose="020B0502040204020203" pitchFamily="34" charset="0"/>
              </a:rPr>
              <a:t>in 2021. The new code is expected to be 15% more efficient than the previous version and will set the stage for harmonized code adoption by Provinces and </a:t>
            </a:r>
            <a:r>
              <a:rPr lang="en-CA" sz="1000" dirty="0" smtClean="0">
                <a:latin typeface="Segoe UI" panose="020B0502040204020203" pitchFamily="34" charset="0"/>
                <a:cs typeface="Segoe UI" panose="020B0502040204020203" pitchFamily="34" charset="0"/>
              </a:rPr>
              <a:t>Territories.</a:t>
            </a:r>
            <a:endParaRPr lang="en-CA" sz="1000" dirty="0">
              <a:solidFill>
                <a:schemeClr val="bg1"/>
              </a:solidFill>
              <a:latin typeface="Segoe UI" panose="020B0502040204020203" pitchFamily="34" charset="0"/>
              <a:cs typeface="Segoe UI" panose="020B0502040204020203" pitchFamily="34" charset="0"/>
            </a:endParaRPr>
          </a:p>
        </p:txBody>
      </p:sp>
      <p:pic>
        <p:nvPicPr>
          <p:cNvPr id="58" name="Picture 57"/>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287410" y="9377706"/>
            <a:ext cx="623183" cy="613025"/>
          </a:xfrm>
          <a:prstGeom prst="rect">
            <a:avLst/>
          </a:prstGeom>
        </p:spPr>
      </p:pic>
      <p:pic>
        <p:nvPicPr>
          <p:cNvPr id="59" name="Picture 58"/>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940890" y="9345249"/>
            <a:ext cx="619083" cy="619083"/>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201" y="11930354"/>
            <a:ext cx="590369" cy="675307"/>
          </a:xfrm>
          <a:prstGeom prst="rect">
            <a:avLst/>
          </a:prstGeom>
        </p:spPr>
      </p:pic>
      <p:pic>
        <p:nvPicPr>
          <p:cNvPr id="61" name="Picture 60"/>
          <p:cNvPicPr>
            <a:picLocks noChangeAspect="1"/>
          </p:cNvPicPr>
          <p:nvPr/>
        </p:nvPicPr>
        <p:blipFill>
          <a:blip r:embed="rId6" cstate="print">
            <a:duotone>
              <a:prstClr val="black"/>
              <a:srgbClr val="5EA3F9">
                <a:tint val="45000"/>
                <a:satMod val="400000"/>
              </a:srgbClr>
            </a:duotone>
            <a:extLst>
              <a:ext uri="{28A0092B-C50C-407E-A947-70E740481C1C}">
                <a14:useLocalDpi xmlns:a14="http://schemas.microsoft.com/office/drawing/2010/main" val="0"/>
              </a:ext>
            </a:extLst>
          </a:blip>
          <a:stretch>
            <a:fillRect/>
          </a:stretch>
        </p:blipFill>
        <p:spPr>
          <a:xfrm>
            <a:off x="8988891" y="11966117"/>
            <a:ext cx="491765" cy="601153"/>
          </a:xfrm>
          <a:prstGeom prst="rect">
            <a:avLst/>
          </a:prstGeom>
        </p:spPr>
      </p:pic>
      <p:sp>
        <p:nvSpPr>
          <p:cNvPr id="63" name="Rectangle 62"/>
          <p:cNvSpPr/>
          <p:nvPr/>
        </p:nvSpPr>
        <p:spPr>
          <a:xfrm>
            <a:off x="467124" y="12676639"/>
            <a:ext cx="4405872" cy="1631216"/>
          </a:xfrm>
          <a:prstGeom prst="rect">
            <a:avLst/>
          </a:prstGeom>
        </p:spPr>
        <p:txBody>
          <a:bodyPr wrap="square">
            <a:spAutoFit/>
          </a:bodyPr>
          <a:lstStyle/>
          <a:p>
            <a:pPr algn="just"/>
            <a:r>
              <a:rPr lang="en-CA" sz="1000" dirty="0">
                <a:latin typeface="Segoe UI" panose="020B0502040204020203" pitchFamily="34" charset="0"/>
                <a:cs typeface="Segoe UI" panose="020B0502040204020203" pitchFamily="34" charset="0"/>
                <a:sym typeface="Wingdings" panose="05000000000000000000" pitchFamily="2" charset="2"/>
              </a:rPr>
              <a:t>Since 75% of the homes and buildings we will be living in by 2030 have already been built, retrofitting existing buildings is key to meeting our goals. </a:t>
            </a:r>
            <a:r>
              <a:rPr lang="en-CA" sz="1000" dirty="0" smtClean="0">
                <a:latin typeface="Segoe UI" panose="020B0502040204020203" pitchFamily="34" charset="0"/>
                <a:cs typeface="Segoe UI" panose="020B0502040204020203" pitchFamily="34" charset="0"/>
                <a:sym typeface="Wingdings" panose="05000000000000000000" pitchFamily="2" charset="2"/>
              </a:rPr>
              <a:t>This requires testing through pilot projects and training initiatives which promote awareness and understanding in commissioning.</a:t>
            </a:r>
          </a:p>
          <a:p>
            <a:pPr algn="just"/>
            <a:endParaRPr lang="en-CA" sz="1000" dirty="0">
              <a:latin typeface="Segoe UI" panose="020B0502040204020203" pitchFamily="34" charset="0"/>
              <a:cs typeface="Segoe UI" panose="020B0502040204020203" pitchFamily="34" charset="0"/>
              <a:sym typeface="Wingdings" panose="05000000000000000000" pitchFamily="2" charset="2"/>
            </a:endParaRPr>
          </a:p>
          <a:p>
            <a:pPr algn="just"/>
            <a:r>
              <a:rPr lang="en-CA" sz="1000" dirty="0" smtClean="0">
                <a:latin typeface="Segoe UI" panose="020B0502040204020203" pitchFamily="34" charset="0"/>
                <a:cs typeface="Segoe UI" panose="020B0502040204020203" pitchFamily="34" charset="0"/>
                <a:sym typeface="Wingdings" panose="05000000000000000000" pitchFamily="2" charset="2"/>
              </a:rPr>
              <a:t>The </a:t>
            </a:r>
            <a:r>
              <a:rPr lang="en-CA" sz="1000" dirty="0">
                <a:latin typeface="Segoe UI" panose="020B0502040204020203" pitchFamily="34" charset="0"/>
                <a:cs typeface="Segoe UI" panose="020B0502040204020203" pitchFamily="34" charset="0"/>
                <a:sym typeface="Wingdings" panose="05000000000000000000" pitchFamily="2" charset="2"/>
              </a:rPr>
              <a:t>Government of Canada has launched the </a:t>
            </a:r>
            <a:r>
              <a:rPr lang="en-CA" sz="1000" b="1" dirty="0">
                <a:latin typeface="Segoe UI" panose="020B0502040204020203" pitchFamily="34" charset="0"/>
                <a:cs typeface="Segoe UI" panose="020B0502040204020203" pitchFamily="34" charset="0"/>
                <a:sym typeface="Wingdings" panose="05000000000000000000" pitchFamily="2" charset="2"/>
              </a:rPr>
              <a:t>Existing Building Commissioning Working Group </a:t>
            </a:r>
            <a:r>
              <a:rPr lang="en-CA" sz="1000" dirty="0">
                <a:latin typeface="Segoe UI" panose="020B0502040204020203" pitchFamily="34" charset="0"/>
                <a:cs typeface="Segoe UI" panose="020B0502040204020203" pitchFamily="34" charset="0"/>
                <a:sym typeface="Wingdings" panose="05000000000000000000" pitchFamily="2" charset="2"/>
              </a:rPr>
              <a:t>comprised of representatives from the federal, provincial, territorial </a:t>
            </a:r>
            <a:r>
              <a:rPr lang="en-CA" sz="1000" dirty="0" smtClean="0">
                <a:latin typeface="Segoe UI" panose="020B0502040204020203" pitchFamily="34" charset="0"/>
                <a:cs typeface="Segoe UI" panose="020B0502040204020203" pitchFamily="34" charset="0"/>
                <a:sym typeface="Wingdings" panose="05000000000000000000" pitchFamily="2" charset="2"/>
              </a:rPr>
              <a:t>and municipal </a:t>
            </a:r>
            <a:r>
              <a:rPr lang="en-CA" sz="1000" dirty="0">
                <a:latin typeface="Segoe UI" panose="020B0502040204020203" pitchFamily="34" charset="0"/>
                <a:cs typeface="Segoe UI" panose="020B0502040204020203" pitchFamily="34" charset="0"/>
                <a:sym typeface="Wingdings" panose="05000000000000000000" pitchFamily="2" charset="2"/>
              </a:rPr>
              <a:t>governments, utilities and industry to develop a </a:t>
            </a:r>
            <a:r>
              <a:rPr lang="en-CA" sz="1000" dirty="0" smtClean="0">
                <a:latin typeface="Segoe UI" panose="020B0502040204020203" pitchFamily="34" charset="0"/>
                <a:cs typeface="Segoe UI" panose="020B0502040204020203" pitchFamily="34" charset="0"/>
                <a:sym typeface="Wingdings" panose="05000000000000000000" pitchFamily="2" charset="2"/>
              </a:rPr>
              <a:t>framework to be published in 2021, in collaboration with public and private stakeholders.</a:t>
            </a:r>
            <a:endParaRPr lang="en-CA" sz="1000" dirty="0">
              <a:latin typeface="Segoe UI" panose="020B0502040204020203" pitchFamily="34" charset="0"/>
              <a:cs typeface="Segoe UI" panose="020B0502040204020203" pitchFamily="34" charset="0"/>
            </a:endParaRPr>
          </a:p>
        </p:txBody>
      </p:sp>
      <p:sp>
        <p:nvSpPr>
          <p:cNvPr id="64" name="Rectangle 63"/>
          <p:cNvSpPr/>
          <p:nvPr/>
        </p:nvSpPr>
        <p:spPr>
          <a:xfrm>
            <a:off x="4676864" y="10043163"/>
            <a:ext cx="4843560" cy="1938992"/>
          </a:xfrm>
          <a:prstGeom prst="rect">
            <a:avLst/>
          </a:prstGeom>
        </p:spPr>
        <p:txBody>
          <a:bodyPr wrap="square">
            <a:spAutoFit/>
          </a:bodyPr>
          <a:lstStyle/>
          <a:p>
            <a:pPr lvl="1" algn="just"/>
            <a:r>
              <a:rPr lang="en-CA" sz="1000" dirty="0" smtClean="0">
                <a:latin typeface="Segoe UI" panose="020B0502040204020203" pitchFamily="34" charset="0"/>
                <a:cs typeface="Segoe UI" panose="020B0502040204020203" pitchFamily="34" charset="0"/>
              </a:rPr>
              <a:t>The </a:t>
            </a:r>
            <a:r>
              <a:rPr lang="en-CA" sz="1000" dirty="0">
                <a:latin typeface="Segoe UI" panose="020B0502040204020203" pitchFamily="34" charset="0"/>
                <a:cs typeface="Segoe UI" panose="020B0502040204020203" pitchFamily="34" charset="0"/>
              </a:rPr>
              <a:t>Governments of Canada, British Columbia, Ontario, Quebec, </a:t>
            </a:r>
            <a:r>
              <a:rPr lang="en-CA" sz="1000" dirty="0" smtClean="0">
                <a:latin typeface="Segoe UI" panose="020B0502040204020203" pitchFamily="34" charset="0"/>
                <a:cs typeface="Segoe UI" panose="020B0502040204020203" pitchFamily="34" charset="0"/>
              </a:rPr>
              <a:t>New </a:t>
            </a:r>
            <a:r>
              <a:rPr lang="en-CA" sz="1000" dirty="0">
                <a:latin typeface="Segoe UI" panose="020B0502040204020203" pitchFamily="34" charset="0"/>
                <a:cs typeface="Segoe UI" panose="020B0502040204020203" pitchFamily="34" charset="0"/>
              </a:rPr>
              <a:t>Brunswick, and Nova Scotia are in the final stages of discussions regarding an agreement to reconcile federal and provincial energy efficiency requirements for household appliances that will create a consistent regulatory regime across jurisdictions and reduce interprovincial trade </a:t>
            </a:r>
            <a:r>
              <a:rPr lang="en-CA" sz="1000" dirty="0" smtClean="0">
                <a:latin typeface="Segoe UI" panose="020B0502040204020203" pitchFamily="34" charset="0"/>
                <a:cs typeface="Segoe UI" panose="020B0502040204020203" pitchFamily="34" charset="0"/>
              </a:rPr>
              <a:t>barriers.</a:t>
            </a:r>
          </a:p>
          <a:p>
            <a:pPr lvl="1" algn="just"/>
            <a:endParaRPr lang="en-CA" sz="1000" dirty="0">
              <a:latin typeface="Segoe UI" panose="020B0502040204020203" pitchFamily="34" charset="0"/>
              <a:cs typeface="Segoe UI" panose="020B0502040204020203" pitchFamily="34" charset="0"/>
            </a:endParaRPr>
          </a:p>
          <a:p>
            <a:pPr lvl="1" algn="just"/>
            <a:r>
              <a:rPr lang="en-CA" sz="1000" dirty="0" smtClean="0">
                <a:latin typeface="Segoe UI" panose="020B0502040204020203" pitchFamily="34" charset="0"/>
                <a:cs typeface="Segoe UI" panose="020B0502040204020203" pitchFamily="34" charset="0"/>
              </a:rPr>
              <a:t>Federal, provincial and territorial governments have developed </a:t>
            </a:r>
            <a:r>
              <a:rPr lang="en-CA" sz="1000" dirty="0">
                <a:latin typeface="Segoe UI" panose="020B0502040204020203" pitchFamily="34" charset="0"/>
                <a:cs typeface="Segoe UI" panose="020B0502040204020203" pitchFamily="34" charset="0"/>
              </a:rPr>
              <a:t>a Market Transformation Road Map, which outlines long-term aspirational goals for minimum energy performance of </a:t>
            </a:r>
            <a:r>
              <a:rPr lang="en-CA" sz="1000" dirty="0" smtClean="0">
                <a:latin typeface="Segoe UI" panose="020B0502040204020203" pitchFamily="34" charset="0"/>
                <a:cs typeface="Segoe UI" panose="020B0502040204020203" pitchFamily="34" charset="0"/>
              </a:rPr>
              <a:t>heating and other equipment out </a:t>
            </a:r>
            <a:r>
              <a:rPr lang="en-CA" sz="1000" dirty="0">
                <a:latin typeface="Segoe UI" panose="020B0502040204020203" pitchFamily="34" charset="0"/>
                <a:cs typeface="Segoe UI" panose="020B0502040204020203" pitchFamily="34" charset="0"/>
              </a:rPr>
              <a:t>to 2030/2035 and serves as the basis for short- to medium-term activities by governments and stakeholders between 2020 and 2025.</a:t>
            </a:r>
          </a:p>
        </p:txBody>
      </p:sp>
      <p:sp>
        <p:nvSpPr>
          <p:cNvPr id="65" name="Rectangle 64"/>
          <p:cNvSpPr/>
          <p:nvPr/>
        </p:nvSpPr>
        <p:spPr>
          <a:xfrm>
            <a:off x="5141027" y="12676639"/>
            <a:ext cx="4339629" cy="2400657"/>
          </a:xfrm>
          <a:prstGeom prst="rect">
            <a:avLst/>
          </a:prstGeom>
        </p:spPr>
        <p:txBody>
          <a:bodyPr wrap="square">
            <a:spAutoFit/>
          </a:bodyPr>
          <a:lstStyle/>
          <a:p>
            <a:pPr algn="just"/>
            <a:r>
              <a:rPr lang="en-CA" sz="1000" kern="100" dirty="0" smtClean="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Federal</a:t>
            </a:r>
            <a:r>
              <a:rPr lang="en-CA" sz="100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 provincial and territorial governments are working together to establish requirements for </a:t>
            </a:r>
            <a:r>
              <a:rPr lang="en-CA" sz="1000" kern="100" dirty="0" smtClean="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the benchmarking, </a:t>
            </a:r>
            <a:r>
              <a:rPr lang="en-CA" sz="100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labelling </a:t>
            </a:r>
            <a:r>
              <a:rPr lang="en-CA" sz="1000" kern="100" dirty="0" smtClean="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and disclosure of </a:t>
            </a:r>
            <a:r>
              <a:rPr lang="en-CA" sz="100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building energy </a:t>
            </a:r>
            <a:r>
              <a:rPr lang="en-CA" sz="1000" kern="100" dirty="0" smtClean="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use in order to track progress and inform energy users of their energy costs. </a:t>
            </a:r>
          </a:p>
          <a:p>
            <a:pPr algn="just"/>
            <a:endParaRPr lang="en-CA" sz="100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endParaRPr>
          </a:p>
          <a:p>
            <a:pPr algn="just"/>
            <a:r>
              <a:rPr lang="en-CA" sz="1000" dirty="0" smtClean="0">
                <a:latin typeface="Segoe UI" panose="020B0502040204020203" pitchFamily="34" charset="0"/>
                <a:cs typeface="Segoe UI" panose="020B0502040204020203" pitchFamily="34" charset="0"/>
              </a:rPr>
              <a:t>Over 25,000 buildings across the provinces and territories are captured in ENERGY STAR Portfolio Manager. Labels using an ENERGY STAR score are available for 10 building types, and high performing buildings can be certified annually under the </a:t>
            </a:r>
            <a:r>
              <a:rPr lang="en-CA" sz="1000" b="1" dirty="0" smtClean="0">
                <a:latin typeface="Segoe UI" panose="020B0502040204020203" pitchFamily="34" charset="0"/>
                <a:cs typeface="Segoe UI" panose="020B0502040204020203" pitchFamily="34" charset="0"/>
              </a:rPr>
              <a:t>ENERGY </a:t>
            </a:r>
            <a:r>
              <a:rPr lang="en-CA" sz="1000" b="1" dirty="0">
                <a:latin typeface="Segoe UI" panose="020B0502040204020203" pitchFamily="34" charset="0"/>
                <a:cs typeface="Segoe UI" panose="020B0502040204020203" pitchFamily="34" charset="0"/>
              </a:rPr>
              <a:t>STAR for Buildings certification </a:t>
            </a:r>
            <a:r>
              <a:rPr lang="en-CA" sz="1000" b="1" dirty="0" smtClean="0">
                <a:latin typeface="Segoe UI" panose="020B0502040204020203" pitchFamily="34" charset="0"/>
                <a:cs typeface="Segoe UI" panose="020B0502040204020203" pitchFamily="34" charset="0"/>
              </a:rPr>
              <a:t>program</a:t>
            </a:r>
            <a:r>
              <a:rPr lang="en-CA" sz="1000" dirty="0" smtClean="0">
                <a:latin typeface="Segoe UI" panose="020B0502040204020203" pitchFamily="34" charset="0"/>
                <a:cs typeface="Segoe UI" panose="020B0502040204020203" pitchFamily="34" charset="0"/>
              </a:rPr>
              <a:t>. Since the launch of the program, </a:t>
            </a:r>
            <a:r>
              <a:rPr lang="en-CA" sz="1000" dirty="0">
                <a:latin typeface="Segoe UI" panose="020B0502040204020203" pitchFamily="34" charset="0"/>
                <a:cs typeface="Segoe UI" panose="020B0502040204020203" pitchFamily="34" charset="0"/>
              </a:rPr>
              <a:t>187 </a:t>
            </a:r>
            <a:r>
              <a:rPr lang="en-CA" sz="1000" dirty="0" smtClean="0">
                <a:latin typeface="Segoe UI" panose="020B0502040204020203" pitchFamily="34" charset="0"/>
                <a:cs typeface="Segoe UI" panose="020B0502040204020203" pitchFamily="34" charset="0"/>
              </a:rPr>
              <a:t>buildings have been certified as high performing with an ENERGY STAR score of at least 75 out of 100. To support stakeholder needs, the </a:t>
            </a:r>
            <a:r>
              <a:rPr lang="en-CA" sz="1000" b="1" dirty="0" smtClean="0">
                <a:latin typeface="Segoe UI" panose="020B0502040204020203" pitchFamily="34" charset="0"/>
                <a:cs typeface="Segoe UI" panose="020B0502040204020203" pitchFamily="34" charset="0"/>
              </a:rPr>
              <a:t>GRID</a:t>
            </a:r>
            <a:r>
              <a:rPr lang="en-CA" sz="1000" dirty="0" smtClean="0">
                <a:latin typeface="Segoe UI" panose="020B0502040204020203" pitchFamily="34" charset="0"/>
                <a:cs typeface="Segoe UI" panose="020B0502040204020203" pitchFamily="34" charset="0"/>
              </a:rPr>
              <a:t> online client management and data disclosure platform is now publicly accessible. </a:t>
            </a:r>
          </a:p>
          <a:p>
            <a:pPr algn="just"/>
            <a:endParaRPr lang="en-CA" sz="1000" dirty="0">
              <a:latin typeface="Segoe UI" panose="020B0502040204020203" pitchFamily="34" charset="0"/>
              <a:cs typeface="Segoe UI" panose="020B0502040204020203" pitchFamily="34" charset="0"/>
            </a:endParaRPr>
          </a:p>
          <a:p>
            <a:pPr algn="just"/>
            <a:endParaRPr lang="en-CA"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7285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516078" y="2859250"/>
            <a:ext cx="2101537" cy="12258006"/>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EC5714"/>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502" y="2915581"/>
            <a:ext cx="465110" cy="465110"/>
          </a:xfrm>
          <a:prstGeom prst="rect">
            <a:avLst/>
          </a:prstGeom>
        </p:spPr>
      </p:pic>
      <p:sp>
        <p:nvSpPr>
          <p:cNvPr id="26" name="TextBox 25"/>
          <p:cNvSpPr txBox="1"/>
          <p:nvPr/>
        </p:nvSpPr>
        <p:spPr>
          <a:xfrm>
            <a:off x="1043412" y="2877735"/>
            <a:ext cx="6262995" cy="1015663"/>
          </a:xfrm>
          <a:prstGeom prst="rect">
            <a:avLst/>
          </a:prstGeom>
          <a:noFill/>
        </p:spPr>
        <p:txBody>
          <a:bodyPr wrap="square" lIns="0" tIns="0" rIns="0" bIns="0" rtlCol="0">
            <a:spAutoFit/>
          </a:bodyPr>
          <a:lstStyle/>
          <a:p>
            <a:r>
              <a:rPr lang="en-CA" sz="1400" b="1" kern="100" spc="-30" dirty="0" err="1"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L’objectif</a:t>
            </a:r>
            <a:endParaRPr lang="en-CA" sz="1400" b="1" kern="100" spc="-3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a:p>
            <a:r>
              <a:rPr lang="fr-FR" sz="1250" spc="-50" dirty="0">
                <a:latin typeface="Segoe UI" panose="020B0502040204020203" pitchFamily="34" charset="0"/>
                <a:ea typeface="Segoe UI Black" panose="020B0A02040204020203" pitchFamily="34" charset="0"/>
                <a:cs typeface="Segoe UI" panose="020B0502040204020203" pitchFamily="34" charset="0"/>
              </a:rPr>
              <a:t>Le Canada s'est engagé à réduire ses émissions de gaz à effet de serre (GES) de 30 % par rapport aux niveaux atteints en 2005 d’ici 2030. Le Canada s’est également fixé comme objectif ambitieux d’atteindre l’objectif de zéro émission d’ici 2050. Ces objectifs permettent notamment de soutenir la transition du Canada vers un avenir sobre en carbone</a:t>
            </a:r>
            <a:r>
              <a:rPr lang="en-CA" sz="1250" spc="-50" dirty="0" smtClean="0">
                <a:solidFill>
                  <a:schemeClr val="tx2">
                    <a:lumMod val="50000"/>
                  </a:schemeClr>
                </a:solidFill>
                <a:latin typeface="Segoe UI" panose="020B0502040204020203" pitchFamily="34" charset="0"/>
                <a:ea typeface="Segoe UI Black" panose="020B0A02040204020203" pitchFamily="34" charset="0"/>
                <a:cs typeface="Segoe UI" panose="020B0502040204020203" pitchFamily="34" charset="0"/>
              </a:rPr>
              <a:t>.</a:t>
            </a:r>
            <a:endParaRPr lang="en-CA" sz="1250" spc="-50" dirty="0">
              <a:solidFill>
                <a:schemeClr val="tx2">
                  <a:lumMod val="50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9" name="TextBox 28"/>
          <p:cNvSpPr txBox="1"/>
          <p:nvPr/>
        </p:nvSpPr>
        <p:spPr>
          <a:xfrm>
            <a:off x="1011656" y="3883771"/>
            <a:ext cx="6267353" cy="1369606"/>
          </a:xfrm>
          <a:prstGeom prst="rect">
            <a:avLst/>
          </a:prstGeom>
          <a:noFill/>
        </p:spPr>
        <p:txBody>
          <a:bodyPr wrap="square" lIns="0" tIns="0" rIns="0" bIns="0" rtlCol="0">
            <a:spAutoFit/>
          </a:bodyPr>
          <a:lstStyle/>
          <a:p>
            <a:r>
              <a:rPr lang="en-CA" sz="1400" b="1" kern="100" spc="-30" dirty="0">
                <a:solidFill>
                  <a:srgbClr val="023182"/>
                </a:solidFill>
                <a:latin typeface="Segoe UI" panose="020B0502040204020203" pitchFamily="34" charset="0"/>
                <a:ea typeface="Segoe UI Black" panose="020B0A02040204020203" pitchFamily="34" charset="0"/>
                <a:cs typeface="Segoe UI" panose="020B0502040204020203" pitchFamily="34" charset="0"/>
              </a:rPr>
              <a:t>Le </a:t>
            </a:r>
            <a:r>
              <a:rPr lang="en-CA" sz="1400" b="1" kern="100" spc="-30" dirty="0" err="1"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défi</a:t>
            </a:r>
            <a:endParaRPr lang="en-CA" sz="1400" b="1" kern="100" spc="-3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a:p>
            <a:r>
              <a:rPr lang="fr-FR" sz="1250" kern="100" spc="-40" dirty="0" smtClean="0">
                <a:latin typeface="Segoe UI" panose="020B0502040204020203" pitchFamily="34" charset="0"/>
                <a:ea typeface="Segoe UI Black" panose="020B0A02040204020203" pitchFamily="34" charset="0"/>
                <a:cs typeface="Segoe UI" panose="020B0502040204020203" pitchFamily="34" charset="0"/>
              </a:rPr>
              <a:t>Les bâtiments résidentiels, commerciaux et institutionnels sont responsables de 17 % des émissions de GES du Canada. En améliorant l’efficacité énergétique des maisons et des bâtiments, nous pouvons réduire notre consommation d’énergie, adopter des sources d’énergie plus propres, atténuer les émissions de gaz à effet de serre, réduire les coûts énergétiques et améliorer la résilience des maisons. Les investissements réalisés dans l’économie verte favoriseront la croissance économique et amélioreront la compétitivité</a:t>
            </a:r>
            <a:r>
              <a:rPr lang="en-CA" sz="1250" kern="100" spc="-40" dirty="0" smtClean="0">
                <a:latin typeface="Segoe UI" panose="020B0502040204020203" pitchFamily="34" charset="0"/>
                <a:ea typeface="Segoe UI Black" panose="020B0A02040204020203" pitchFamily="34" charset="0"/>
                <a:cs typeface="Segoe UI" panose="020B0502040204020203" pitchFamily="34" charset="0"/>
              </a:rPr>
              <a:t>.</a:t>
            </a:r>
            <a:endParaRPr lang="en-CA" sz="1250" strike="sngStrike" kern="100" spc="-40" dirty="0">
              <a:latin typeface="Segoe UI" panose="020B0502040204020203" pitchFamily="34" charset="0"/>
              <a:ea typeface="Segoe UI Black" panose="020B0A02040204020203" pitchFamily="34" charset="0"/>
              <a:cs typeface="Segoe UI" panose="020B0502040204020203" pitchFamily="34" charset="0"/>
            </a:endParaRPr>
          </a:p>
        </p:txBody>
      </p:sp>
      <p:sp>
        <p:nvSpPr>
          <p:cNvPr id="32" name="TextBox 31"/>
          <p:cNvSpPr txBox="1"/>
          <p:nvPr/>
        </p:nvSpPr>
        <p:spPr>
          <a:xfrm>
            <a:off x="993340" y="5276116"/>
            <a:ext cx="6319823" cy="1215717"/>
          </a:xfrm>
          <a:prstGeom prst="rect">
            <a:avLst/>
          </a:prstGeom>
          <a:noFill/>
        </p:spPr>
        <p:txBody>
          <a:bodyPr wrap="square" lIns="0" tIns="0" rIns="0" bIns="0" rtlCol="0">
            <a:spAutoFit/>
          </a:bodyPr>
          <a:lstStyle/>
          <a:p>
            <a:r>
              <a:rPr lang="en-CA" sz="1400" b="1" kern="100" spc="-30" dirty="0" err="1"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L’occasion</a:t>
            </a:r>
            <a:endParaRPr lang="en-CA" sz="1400" b="1" kern="100" spc="-3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a:p>
            <a:r>
              <a:rPr lang="fr-FR" sz="1250" i="1" kern="100" spc="-30" dirty="0">
                <a:latin typeface="Segoe UI" panose="020B0502040204020203" pitchFamily="34" charset="0"/>
                <a:ea typeface="Segoe UI Black" panose="020B0A02040204020203" pitchFamily="34" charset="0"/>
                <a:cs typeface="Segoe UI" panose="020B0502040204020203" pitchFamily="34" charset="0"/>
              </a:rPr>
              <a:t>Une construction intelligente </a:t>
            </a:r>
            <a:r>
              <a:rPr lang="fr-FR" sz="1250" kern="100" spc="-30" dirty="0">
                <a:latin typeface="Segoe UI" panose="020B0502040204020203" pitchFamily="34" charset="0"/>
                <a:ea typeface="Segoe UI Black" panose="020B0A02040204020203" pitchFamily="34" charset="0"/>
                <a:cs typeface="Segoe UI" panose="020B0502040204020203" pitchFamily="34" charset="0"/>
              </a:rPr>
              <a:t>est notre plan de transition à un avenir sobre en carbone qui vise à rendre les maisons et les bâtiments plus </a:t>
            </a:r>
            <a:r>
              <a:rPr lang="fr-FR" sz="1250" kern="100" spc="-30" dirty="0" err="1">
                <a:latin typeface="Segoe UI" panose="020B0502040204020203" pitchFamily="34" charset="0"/>
                <a:ea typeface="Segoe UI Black" panose="020B0A02040204020203" pitchFamily="34" charset="0"/>
                <a:cs typeface="Segoe UI" panose="020B0502040204020203" pitchFamily="34" charset="0"/>
              </a:rPr>
              <a:t>écoénergétiques</a:t>
            </a:r>
            <a:r>
              <a:rPr lang="fr-FR" sz="1250" kern="100" spc="-30" dirty="0">
                <a:latin typeface="Segoe UI" panose="020B0502040204020203" pitchFamily="34" charset="0"/>
                <a:ea typeface="Segoe UI Black" panose="020B0A02040204020203" pitchFamily="34" charset="0"/>
                <a:cs typeface="Segoe UI" panose="020B0502040204020203" pitchFamily="34" charset="0"/>
              </a:rPr>
              <a:t>. En améliorant l’efficacité énergétique des maisons et des bâtiments, y compris les hôpitaux, les écoles et les lieux de travail, nous investissons dans notre environnement, notre économie ainsi que notre santé et notre confort personnels</a:t>
            </a:r>
            <a:r>
              <a:rPr lang="en-CA" sz="1250" kern="100" spc="-30" dirty="0" smtClean="0">
                <a:latin typeface="Segoe UI" panose="020B0502040204020203" pitchFamily="34" charset="0"/>
                <a:ea typeface="Segoe UI Black" panose="020B0A02040204020203" pitchFamily="34" charset="0"/>
                <a:cs typeface="Segoe UI" panose="020B0502040204020203" pitchFamily="34" charset="0"/>
              </a:rPr>
              <a:t>. </a:t>
            </a:r>
            <a:endParaRPr lang="en-CA" sz="1250" kern="100" spc="-30" dirty="0">
              <a:latin typeface="Segoe UI" panose="020B0502040204020203" pitchFamily="34" charset="0"/>
              <a:ea typeface="Segoe UI Black" panose="020B0A02040204020203" pitchFamily="34" charset="0"/>
              <a:cs typeface="Segoe UI" panose="020B0502040204020203" pitchFamily="34" charset="0"/>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10" y="5263166"/>
            <a:ext cx="461009" cy="50953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004" y="3933824"/>
            <a:ext cx="460758" cy="460711"/>
          </a:xfrm>
          <a:prstGeom prst="rect">
            <a:avLst/>
          </a:prstGeom>
        </p:spPr>
      </p:pic>
      <p:cxnSp>
        <p:nvCxnSpPr>
          <p:cNvPr id="52" name="Straight Connector 51"/>
          <p:cNvCxnSpPr/>
          <p:nvPr/>
        </p:nvCxnSpPr>
        <p:spPr>
          <a:xfrm>
            <a:off x="436529" y="6563832"/>
            <a:ext cx="845217" cy="0"/>
          </a:xfrm>
          <a:prstGeom prst="line">
            <a:avLst/>
          </a:prstGeom>
          <a:ln w="88900" cap="flat" cmpd="sng" algn="ctr">
            <a:solidFill>
              <a:srgbClr val="02318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p:cNvSpPr txBox="1"/>
          <p:nvPr/>
        </p:nvSpPr>
        <p:spPr>
          <a:xfrm>
            <a:off x="436671" y="6602127"/>
            <a:ext cx="3447562" cy="307777"/>
          </a:xfrm>
          <a:prstGeom prst="rect">
            <a:avLst/>
          </a:prstGeom>
          <a:noFill/>
        </p:spPr>
        <p:txBody>
          <a:bodyPr wrap="square" lIns="0" tIns="0" rIns="0" bIns="0" rtlCol="0">
            <a:spAutoFit/>
          </a:bodyPr>
          <a:lstStyle/>
          <a:p>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Suivi</a:t>
            </a:r>
            <a:r>
              <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 des </a:t>
            </a:r>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progrès</a:t>
            </a:r>
            <a:endPar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4" name="TextBox 23"/>
          <p:cNvSpPr txBox="1"/>
          <p:nvPr/>
        </p:nvSpPr>
        <p:spPr>
          <a:xfrm>
            <a:off x="436671" y="6908905"/>
            <a:ext cx="4251686" cy="507831"/>
          </a:xfrm>
          <a:prstGeom prst="rect">
            <a:avLst/>
          </a:prstGeom>
          <a:noFill/>
        </p:spPr>
        <p:txBody>
          <a:bodyPr wrap="square" lIns="0" tIns="0" rIns="0" bIns="0" rtlCol="0">
            <a:spAutoFit/>
          </a:bodyPr>
          <a:lstStyle/>
          <a:p>
            <a:r>
              <a:rPr lang="fr-FR" sz="1100" kern="100" dirty="0">
                <a:latin typeface="Segoe UI Semilight" panose="020B0402040204020203" pitchFamily="34" charset="0"/>
                <a:ea typeface="Segoe UI Black" panose="020B0A02040204020203" pitchFamily="34" charset="0"/>
                <a:cs typeface="Segoe UI Semilight" panose="020B0402040204020203" pitchFamily="34" charset="0"/>
              </a:rPr>
              <a:t>Les villes, les provinces et les territoires prennent des mesures efficaces, notamment en créant de nouveaux codes d’énergie et en partageant leurs données énergétiques</a:t>
            </a:r>
            <a:endParaRPr lang="en-CA" sz="1100" kern="100" dirty="0">
              <a:latin typeface="Segoe UI Semilight" panose="020B0402040204020203" pitchFamily="34" charset="0"/>
              <a:ea typeface="Segoe UI Black" panose="020B0A02040204020203" pitchFamily="34" charset="0"/>
              <a:cs typeface="Segoe UI Semilight" panose="020B0402040204020203" pitchFamily="34" charset="0"/>
            </a:endParaRPr>
          </a:p>
        </p:txBody>
      </p:sp>
      <p:sp>
        <p:nvSpPr>
          <p:cNvPr id="164" name="Rectangle 163"/>
          <p:cNvSpPr/>
          <p:nvPr/>
        </p:nvSpPr>
        <p:spPr>
          <a:xfrm>
            <a:off x="7516077" y="2851052"/>
            <a:ext cx="2098933" cy="1417960"/>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23182"/>
              </a:solidFill>
            </a:endParaRPr>
          </a:p>
        </p:txBody>
      </p:sp>
      <p:sp>
        <p:nvSpPr>
          <p:cNvPr id="13" name="TextBox 12"/>
          <p:cNvSpPr txBox="1"/>
          <p:nvPr/>
        </p:nvSpPr>
        <p:spPr>
          <a:xfrm>
            <a:off x="7589769" y="2950293"/>
            <a:ext cx="1964975" cy="1179810"/>
          </a:xfrm>
          <a:prstGeom prst="rect">
            <a:avLst/>
          </a:prstGeom>
          <a:noFill/>
        </p:spPr>
        <p:txBody>
          <a:bodyPr wrap="square" lIns="0" tIns="0" rIns="0" bIns="0" rtlCol="0">
            <a:spAutoFit/>
          </a:bodyPr>
          <a:lstStyle/>
          <a:p>
            <a:pPr>
              <a:lnSpc>
                <a:spcPts val="2300"/>
              </a:lnSpc>
            </a:pPr>
            <a:r>
              <a:rPr lang="fr-FR" sz="2000" b="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Retombées des mesures d’efficacité énergétique</a:t>
            </a:r>
            <a:endParaRPr lang="en-CA" sz="2000" b="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grpSp>
        <p:nvGrpSpPr>
          <p:cNvPr id="61" name="Group 60"/>
          <p:cNvGrpSpPr/>
          <p:nvPr/>
        </p:nvGrpSpPr>
        <p:grpSpPr>
          <a:xfrm>
            <a:off x="7608780" y="4323808"/>
            <a:ext cx="1929871" cy="781007"/>
            <a:chOff x="7620147" y="5654425"/>
            <a:chExt cx="1848941" cy="781007"/>
          </a:xfrm>
        </p:grpSpPr>
        <p:sp>
          <p:nvSpPr>
            <p:cNvPr id="15" name="TextBox 14"/>
            <p:cNvSpPr txBox="1"/>
            <p:nvPr/>
          </p:nvSpPr>
          <p:spPr>
            <a:xfrm>
              <a:off x="8151927" y="6000313"/>
              <a:ext cx="1317156" cy="435119"/>
            </a:xfrm>
            <a:prstGeom prst="rect">
              <a:avLst/>
            </a:prstGeom>
            <a:noFill/>
          </p:spPr>
          <p:txBody>
            <a:bodyPr wrap="square" lIns="0" tIns="0" rIns="0" bIns="0" rtlCol="0">
              <a:spAutoFit/>
            </a:bodyPr>
            <a:lstStyle/>
            <a:p>
              <a:pPr algn="r">
                <a:lnSpc>
                  <a:spcPct val="70000"/>
                </a:lnSpc>
              </a:pPr>
              <a:r>
                <a:rPr lang="en-CA" sz="20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44,4 milliards de dollars</a:t>
              </a:r>
            </a:p>
          </p:txBody>
        </p:sp>
        <p:sp>
          <p:nvSpPr>
            <p:cNvPr id="16" name="TextBox 15"/>
            <p:cNvSpPr txBox="1"/>
            <p:nvPr/>
          </p:nvSpPr>
          <p:spPr>
            <a:xfrm>
              <a:off x="8274426" y="5654425"/>
              <a:ext cx="1194662" cy="256480"/>
            </a:xfrm>
            <a:prstGeom prst="rect">
              <a:avLst/>
            </a:prstGeom>
            <a:noFill/>
          </p:spPr>
          <p:txBody>
            <a:bodyPr wrap="square" lIns="0" tIns="0" rIns="0" bIns="0" rtlCol="0">
              <a:spAutoFit/>
            </a:bodyPr>
            <a:lstStyle/>
            <a:p>
              <a:pPr algn="r">
                <a:lnSpc>
                  <a:spcPts val="1000"/>
                </a:lnSpc>
              </a:pP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Les </a:t>
              </a:r>
              <a:r>
                <a:rPr lang="en-CA" sz="900" kern="100" dirty="0" err="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Canadiens</a:t>
              </a:r>
              <a:r>
                <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CA" sz="900" kern="100" dirty="0" err="1"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ont</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a:t>
              </a:r>
            </a:p>
            <a:p>
              <a:pPr algn="r">
                <a:lnSpc>
                  <a:spcPts val="1000"/>
                </a:lnSpc>
              </a:pPr>
              <a:r>
                <a:rPr lang="en-CA" sz="900" kern="100" dirty="0" err="1"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économisé</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147" y="5674127"/>
              <a:ext cx="607611" cy="573915"/>
            </a:xfrm>
            <a:prstGeom prst="rect">
              <a:avLst/>
            </a:prstGeom>
          </p:spPr>
        </p:pic>
      </p:grpSp>
      <p:grpSp>
        <p:nvGrpSpPr>
          <p:cNvPr id="62" name="Group 61"/>
          <p:cNvGrpSpPr/>
          <p:nvPr/>
        </p:nvGrpSpPr>
        <p:grpSpPr>
          <a:xfrm>
            <a:off x="7662584" y="5639444"/>
            <a:ext cx="1815355" cy="991381"/>
            <a:chOff x="7584585" y="4419362"/>
            <a:chExt cx="1815355" cy="991381"/>
          </a:xfrm>
        </p:grpSpPr>
        <p:sp>
          <p:nvSpPr>
            <p:cNvPr id="11" name="TextBox 10"/>
            <p:cNvSpPr txBox="1"/>
            <p:nvPr/>
          </p:nvSpPr>
          <p:spPr>
            <a:xfrm>
              <a:off x="7584585" y="4649357"/>
              <a:ext cx="702502" cy="415498"/>
            </a:xfrm>
            <a:prstGeom prst="rect">
              <a:avLst/>
            </a:prstGeom>
            <a:noFill/>
          </p:spPr>
          <p:txBody>
            <a:bodyPr wrap="square" lIns="0" tIns="0" rIns="0" bIns="0" rtlCol="0">
              <a:spAutoFit/>
            </a:bodyPr>
            <a:lstStyle/>
            <a:p>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88 %</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2" name="TextBox 11"/>
            <p:cNvSpPr txBox="1"/>
            <p:nvPr/>
          </p:nvSpPr>
          <p:spPr>
            <a:xfrm>
              <a:off x="7595419" y="5026022"/>
              <a:ext cx="1804521" cy="384721"/>
            </a:xfrm>
            <a:prstGeom prst="rect">
              <a:avLst/>
            </a:prstGeom>
            <a:noFill/>
          </p:spPr>
          <p:txBody>
            <a:bodyPr wrap="square" lIns="0" tIns="0" rIns="0" bIns="0" rtlCol="0">
              <a:spAutoFit/>
            </a:bodyPr>
            <a:lstStyle/>
            <a:p>
              <a:pPr lvl="0">
                <a:lnSpc>
                  <a:spcPts val="1000"/>
                </a:lnSpc>
              </a:pPr>
              <a:r>
                <a:rPr lang="fr-FR" sz="900" kern="100" spc="-2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des Canadiens connaissaient le programme ENERGY STAR en 2018, comparativement à 83 % en 2016</a:t>
              </a:r>
              <a:endParaRPr lang="en-CA" sz="900" kern="100" spc="-2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2547" y="4419362"/>
              <a:ext cx="541399" cy="555605"/>
            </a:xfrm>
            <a:prstGeom prst="rect">
              <a:avLst/>
            </a:prstGeom>
          </p:spPr>
        </p:pic>
      </p:grpSp>
      <p:grpSp>
        <p:nvGrpSpPr>
          <p:cNvPr id="57" name="Group 56"/>
          <p:cNvGrpSpPr/>
          <p:nvPr/>
        </p:nvGrpSpPr>
        <p:grpSpPr>
          <a:xfrm>
            <a:off x="7601853" y="10229244"/>
            <a:ext cx="2022012" cy="1387420"/>
            <a:chOff x="7600032" y="11308607"/>
            <a:chExt cx="2022012" cy="1387420"/>
          </a:xfrm>
        </p:grpSpPr>
        <p:sp>
          <p:nvSpPr>
            <p:cNvPr id="18" name="TextBox 17"/>
            <p:cNvSpPr txBox="1"/>
            <p:nvPr/>
          </p:nvSpPr>
          <p:spPr>
            <a:xfrm>
              <a:off x="7600032" y="11775635"/>
              <a:ext cx="2022012" cy="435119"/>
            </a:xfrm>
            <a:prstGeom prst="rect">
              <a:avLst/>
            </a:prstGeom>
            <a:noFill/>
          </p:spPr>
          <p:txBody>
            <a:bodyPr wrap="square" lIns="0" tIns="0" rIns="0" bIns="0" rtlCol="0">
              <a:spAutoFit/>
            </a:bodyPr>
            <a:lstStyle/>
            <a:p>
              <a:pPr>
                <a:lnSpc>
                  <a:spcPct val="70000"/>
                </a:lnSpc>
              </a:pPr>
              <a:r>
                <a:rPr lang="fr-FR" sz="20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330 millions de mètres carrés </a:t>
              </a:r>
              <a:endParaRPr lang="en-CA" sz="20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9" name="TextBox 18"/>
            <p:cNvSpPr txBox="1"/>
            <p:nvPr/>
          </p:nvSpPr>
          <p:spPr>
            <a:xfrm>
              <a:off x="7602884" y="12183066"/>
              <a:ext cx="1938281" cy="512961"/>
            </a:xfrm>
            <a:prstGeom prst="rect">
              <a:avLst/>
            </a:prstGeom>
            <a:noFill/>
          </p:spPr>
          <p:txBody>
            <a:bodyPr wrap="square" lIns="0" tIns="0" rIns="0" bIns="0" rtlCol="0">
              <a:spAutoFit/>
            </a:bodyPr>
            <a:lstStyle/>
            <a:p>
              <a:pPr>
                <a:lnSpc>
                  <a:spcPts val="1000"/>
                </a:lnSpc>
              </a:pPr>
              <a:r>
                <a:rPr lang="fr-FR"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d’espace commercial et institutionnel, ce qui représente plus de 30 % de la surface utile au Canada, figurent dans l’outil ENERGY STAR Portfolio Manager</a:t>
              </a:r>
              <a:endParaRPr lang="en-CA"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4299" y="11308607"/>
              <a:ext cx="431971" cy="380219"/>
            </a:xfrm>
            <a:prstGeom prst="rect">
              <a:avLst/>
            </a:prstGeom>
          </p:spPr>
        </p:pic>
      </p:grpSp>
      <p:cxnSp>
        <p:nvCxnSpPr>
          <p:cNvPr id="6" name="Straight Connector 5"/>
          <p:cNvCxnSpPr/>
          <p:nvPr/>
        </p:nvCxnSpPr>
        <p:spPr>
          <a:xfrm>
            <a:off x="7688844" y="5518977"/>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658671" y="6749578"/>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76706" y="8818424"/>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64005" y="10098621"/>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650515" y="8892351"/>
            <a:ext cx="1791522" cy="1087787"/>
            <a:chOff x="7612954" y="10726993"/>
            <a:chExt cx="1791522" cy="1087787"/>
          </a:xfrm>
        </p:grpSpPr>
        <p:sp>
          <p:nvSpPr>
            <p:cNvPr id="34" name="TextBox 33"/>
            <p:cNvSpPr txBox="1"/>
            <p:nvPr/>
          </p:nvSpPr>
          <p:spPr>
            <a:xfrm>
              <a:off x="7619758" y="10901682"/>
              <a:ext cx="1160524" cy="415498"/>
            </a:xfrm>
            <a:prstGeom prst="rect">
              <a:avLst/>
            </a:prstGeom>
            <a:noFill/>
          </p:spPr>
          <p:txBody>
            <a:bodyPr wrap="square" lIns="0" tIns="0" rIns="0" bIns="0" rtlCol="0">
              <a:spAutoFit/>
            </a:bodyPr>
            <a:lstStyle/>
            <a:p>
              <a:pPr lvl="0"/>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25 000</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5" name="TextBox 34"/>
            <p:cNvSpPr txBox="1"/>
            <p:nvPr/>
          </p:nvSpPr>
          <p:spPr>
            <a:xfrm>
              <a:off x="7612954" y="11301819"/>
              <a:ext cx="1791522" cy="512961"/>
            </a:xfrm>
            <a:prstGeom prst="rect">
              <a:avLst/>
            </a:prstGeom>
            <a:noFill/>
          </p:spPr>
          <p:txBody>
            <a:bodyPr wrap="square" lIns="0" tIns="0" rIns="0" bIns="0" rtlCol="0">
              <a:spAutoFit/>
            </a:bodyPr>
            <a:lstStyle/>
            <a:p>
              <a:pPr>
                <a:lnSpc>
                  <a:spcPts val="1000"/>
                </a:lnSpc>
              </a:pPr>
              <a:r>
                <a:rPr lang="fr-FR"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propriétés commerciales et institutionnelles figurent dans l’outil d’analyse comparative ENERGY STAR Portfolio Manager</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3581" y="10726993"/>
              <a:ext cx="587922" cy="486987"/>
            </a:xfrm>
            <a:prstGeom prst="rect">
              <a:avLst/>
            </a:prstGeom>
          </p:spPr>
        </p:pic>
      </p:grpSp>
      <p:grpSp>
        <p:nvGrpSpPr>
          <p:cNvPr id="66" name="Group 65"/>
          <p:cNvGrpSpPr/>
          <p:nvPr/>
        </p:nvGrpSpPr>
        <p:grpSpPr>
          <a:xfrm>
            <a:off x="7631344" y="7768600"/>
            <a:ext cx="2369175" cy="988485"/>
            <a:chOff x="7635350" y="8505451"/>
            <a:chExt cx="2369175" cy="988485"/>
          </a:xfrm>
        </p:grpSpPr>
        <p:sp>
          <p:nvSpPr>
            <p:cNvPr id="21" name="TextBox 20"/>
            <p:cNvSpPr txBox="1"/>
            <p:nvPr/>
          </p:nvSpPr>
          <p:spPr>
            <a:xfrm>
              <a:off x="7635350" y="8665659"/>
              <a:ext cx="2369175" cy="307777"/>
            </a:xfrm>
            <a:prstGeom prst="rect">
              <a:avLst/>
            </a:prstGeom>
            <a:noFill/>
          </p:spPr>
          <p:txBody>
            <a:bodyPr wrap="square" lIns="0" tIns="0" rIns="0" bIns="0" rtlCol="0">
              <a:spAutoFit/>
            </a:bodyPr>
            <a:lstStyle/>
            <a:p>
              <a:r>
                <a:rPr lang="en-CA" sz="20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Plus d’un million </a:t>
              </a:r>
            </a:p>
          </p:txBody>
        </p:sp>
        <p:sp>
          <p:nvSpPr>
            <p:cNvPr id="22" name="TextBox 21"/>
            <p:cNvSpPr txBox="1"/>
            <p:nvPr/>
          </p:nvSpPr>
          <p:spPr>
            <a:xfrm>
              <a:off x="7642154" y="8980975"/>
              <a:ext cx="1976863" cy="512961"/>
            </a:xfrm>
            <a:prstGeom prst="rect">
              <a:avLst/>
            </a:prstGeom>
            <a:noFill/>
          </p:spPr>
          <p:txBody>
            <a:bodyPr wrap="square" lIns="0" tIns="0" rIns="0" bIns="0" rtlCol="0">
              <a:spAutoFit/>
            </a:bodyPr>
            <a:lstStyle/>
            <a:p>
              <a:pPr>
                <a:lnSpc>
                  <a:spcPts val="1000"/>
                </a:lnSpc>
              </a:pPr>
              <a:r>
                <a:rPr lang="fr-FR"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d’améliorations énergétiques ont été réalisées à la suite des évaluations </a:t>
              </a:r>
              <a:r>
                <a:rPr lang="fr-FR" sz="900" kern="100" dirty="0" err="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ÉnerGuide</a:t>
              </a:r>
              <a:r>
                <a:rPr lang="fr-FR"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de l’efficacité énergétique résidentielle</a:t>
              </a:r>
              <a:r>
                <a:rPr lang="en-CA" sz="900" kern="1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ions</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0471" y="8505451"/>
              <a:ext cx="863951" cy="193045"/>
            </a:xfrm>
            <a:prstGeom prst="rect">
              <a:avLst/>
            </a:prstGeom>
          </p:spPr>
        </p:pic>
      </p:grpSp>
      <p:cxnSp>
        <p:nvCxnSpPr>
          <p:cNvPr id="137" name="Straight Connector 136"/>
          <p:cNvCxnSpPr/>
          <p:nvPr/>
        </p:nvCxnSpPr>
        <p:spPr>
          <a:xfrm>
            <a:off x="7657319" y="11730437"/>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7636335" y="13202636"/>
            <a:ext cx="1906651" cy="813874"/>
            <a:chOff x="7619758" y="13455191"/>
            <a:chExt cx="1906651" cy="813874"/>
          </a:xfrm>
        </p:grpSpPr>
        <p:sp>
          <p:nvSpPr>
            <p:cNvPr id="138" name="TextBox 137"/>
            <p:cNvSpPr txBox="1"/>
            <p:nvPr/>
          </p:nvSpPr>
          <p:spPr>
            <a:xfrm>
              <a:off x="7619758" y="13455191"/>
              <a:ext cx="676276" cy="415498"/>
            </a:xfrm>
            <a:prstGeom prst="rect">
              <a:avLst/>
            </a:prstGeom>
            <a:noFill/>
          </p:spPr>
          <p:txBody>
            <a:bodyPr wrap="square" lIns="0" tIns="0" rIns="0" bIns="0" rtlCol="0">
              <a:spAutoFit/>
            </a:bodyPr>
            <a:lstStyle/>
            <a:p>
              <a:pPr lvl="0"/>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51 %</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9" name="TextBox 138"/>
            <p:cNvSpPr txBox="1"/>
            <p:nvPr/>
          </p:nvSpPr>
          <p:spPr>
            <a:xfrm>
              <a:off x="8288250" y="13499624"/>
              <a:ext cx="1238159" cy="769441"/>
            </a:xfrm>
            <a:prstGeom prst="rect">
              <a:avLst/>
            </a:prstGeom>
            <a:noFill/>
          </p:spPr>
          <p:txBody>
            <a:bodyPr wrap="square" lIns="0" tIns="0" rIns="0" bIns="0" rtlCol="0">
              <a:spAutoFit/>
            </a:bodyPr>
            <a:lstStyle/>
            <a:p>
              <a:pPr>
                <a:lnSpc>
                  <a:spcPts val="1000"/>
                </a:lnSpc>
              </a:pPr>
              <a:r>
                <a:rPr lang="fr-FR"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pourcentage de travaux d’amélioration de l’efficacité énergétique qui ont eu lieu dans les maisons du Canada entre 1990 et 2017</a:t>
              </a:r>
              <a:endParaRPr lang="en-CA"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grpSp>
      <p:cxnSp>
        <p:nvCxnSpPr>
          <p:cNvPr id="141" name="Straight Connector 140"/>
          <p:cNvCxnSpPr/>
          <p:nvPr/>
        </p:nvCxnSpPr>
        <p:spPr>
          <a:xfrm>
            <a:off x="7655196" y="14061033"/>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17488" y="14154368"/>
            <a:ext cx="2090764" cy="890381"/>
            <a:chOff x="7491881" y="14236852"/>
            <a:chExt cx="2090764" cy="890381"/>
          </a:xfrm>
        </p:grpSpPr>
        <p:sp>
          <p:nvSpPr>
            <p:cNvPr id="142" name="TextBox 141"/>
            <p:cNvSpPr txBox="1"/>
            <p:nvPr/>
          </p:nvSpPr>
          <p:spPr>
            <a:xfrm>
              <a:off x="8120588" y="14236852"/>
              <a:ext cx="1345523" cy="415498"/>
            </a:xfrm>
            <a:prstGeom prst="rect">
              <a:avLst/>
            </a:prstGeom>
            <a:noFill/>
          </p:spPr>
          <p:txBody>
            <a:bodyPr wrap="square" lIns="0" tIns="0" rIns="0" bIns="0" rtlCol="0">
              <a:spAutoFit/>
            </a:bodyPr>
            <a:lstStyle/>
            <a:p>
              <a:pPr lvl="0"/>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1 412 000</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3" name="TextBox 142"/>
            <p:cNvSpPr txBox="1"/>
            <p:nvPr/>
          </p:nvSpPr>
          <p:spPr>
            <a:xfrm>
              <a:off x="8163070" y="14614272"/>
              <a:ext cx="1419575" cy="512961"/>
            </a:xfrm>
            <a:prstGeom prst="rect">
              <a:avLst/>
            </a:prstGeom>
            <a:noFill/>
          </p:spPr>
          <p:txBody>
            <a:bodyPr wrap="square" lIns="0" tIns="0" rIns="0" bIns="0" rtlCol="0">
              <a:spAutoFit/>
            </a:bodyPr>
            <a:lstStyle/>
            <a:p>
              <a:pPr>
                <a:lnSpc>
                  <a:spcPts val="1000"/>
                </a:lnSpc>
              </a:pPr>
              <a:r>
                <a:rPr lang="fr-FR"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nouveaux bâtiments et bâtiments existants ont été évalués conformément au système de cote </a:t>
              </a:r>
              <a:r>
                <a:rPr lang="fr-FR" sz="850" kern="100" dirty="0" err="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ÉnerGuide</a:t>
              </a:r>
              <a:endParaRPr lang="en-CA"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1881" y="14386971"/>
              <a:ext cx="626605" cy="561834"/>
            </a:xfrm>
            <a:prstGeom prst="rect">
              <a:avLst/>
            </a:prstGeom>
          </p:spPr>
        </p:pic>
      </p:grpSp>
      <p:grpSp>
        <p:nvGrpSpPr>
          <p:cNvPr id="99" name="Group 98"/>
          <p:cNvGrpSpPr/>
          <p:nvPr/>
        </p:nvGrpSpPr>
        <p:grpSpPr>
          <a:xfrm>
            <a:off x="415729" y="7587863"/>
            <a:ext cx="2268952" cy="1115690"/>
            <a:chOff x="452496" y="6552709"/>
            <a:chExt cx="2278979" cy="1115681"/>
          </a:xfrm>
        </p:grpSpPr>
        <p:sp>
          <p:nvSpPr>
            <p:cNvPr id="100" name="TextBox 99"/>
            <p:cNvSpPr txBox="1"/>
            <p:nvPr/>
          </p:nvSpPr>
          <p:spPr>
            <a:xfrm>
              <a:off x="955518" y="6552709"/>
              <a:ext cx="1775957" cy="1115681"/>
            </a:xfrm>
            <a:prstGeom prst="rect">
              <a:avLst/>
            </a:prstGeom>
            <a:noFill/>
          </p:spPr>
          <p:txBody>
            <a:bodyPr wrap="square" lIns="0" tIns="0" rIns="0" bIns="0" rtlCol="0">
              <a:spAutoFit/>
            </a:bodyPr>
            <a:lstStyle/>
            <a:p>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Le Yukon </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met en œuvre un programme d’analyse comparative exhaustif pour les bâtiments commerciaux et institutionnels, afin de soutenir la recherche sur les thermopompes pour climat froid ainsi que leur mise en place et de promouvoir les travaux de rénovation sur les bâtiments aux quatre coins du territoire.</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01" name="Picture 10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2496" y="6582726"/>
              <a:ext cx="446400" cy="446396"/>
            </a:xfrm>
            <a:prstGeom prst="rect">
              <a:avLst/>
            </a:prstGeom>
          </p:spPr>
        </p:pic>
      </p:grpSp>
      <p:grpSp>
        <p:nvGrpSpPr>
          <p:cNvPr id="102" name="Group 101"/>
          <p:cNvGrpSpPr/>
          <p:nvPr/>
        </p:nvGrpSpPr>
        <p:grpSpPr>
          <a:xfrm>
            <a:off x="5077135" y="9081222"/>
            <a:ext cx="2397801" cy="869469"/>
            <a:chOff x="446205" y="6552708"/>
            <a:chExt cx="2397801" cy="869469"/>
          </a:xfrm>
        </p:grpSpPr>
        <p:sp>
          <p:nvSpPr>
            <p:cNvPr id="140" name="TextBox 139"/>
            <p:cNvSpPr txBox="1"/>
            <p:nvPr/>
          </p:nvSpPr>
          <p:spPr>
            <a:xfrm>
              <a:off x="955517" y="6552708"/>
              <a:ext cx="1888489" cy="869469"/>
            </a:xfrm>
            <a:prstGeom prst="rect">
              <a:avLst/>
            </a:prstGeom>
            <a:noFill/>
          </p:spPr>
          <p:txBody>
            <a:bodyPr wrap="square" lIns="0" tIns="0" rIns="0" bIns="0" rtlCol="0">
              <a:spAutoFit/>
            </a:bodyPr>
            <a:lstStyle/>
            <a:p>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Les Territoires du Nord-Ouest </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ont lancé un programme d’amélioration du rendement énergétique résidentiel s’adressant aux propriétaires à faible revenu afin d'aider les gens à faible revenu à rendre leur maison plus </a:t>
              </a:r>
              <a:r>
                <a:rPr lang="fr-FR" sz="800" kern="100" spc="-20" dirty="0" err="1">
                  <a:latin typeface="Segoe UI Semibold" panose="020B0702040204020203" pitchFamily="34" charset="0"/>
                  <a:ea typeface="Segoe UI Black" panose="020B0A02040204020203" pitchFamily="34" charset="0"/>
                  <a:cs typeface="Segoe UI Semibold" panose="020B0702040204020203" pitchFamily="34" charset="0"/>
                </a:rPr>
                <a:t>écoénergétique</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 et à réduire leurs frais de subsistance.</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44" name="Picture 143"/>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446205" y="6582172"/>
              <a:ext cx="446575" cy="446400"/>
            </a:xfrm>
            <a:prstGeom prst="rect">
              <a:avLst/>
            </a:prstGeom>
          </p:spPr>
        </p:pic>
      </p:grpSp>
      <p:grpSp>
        <p:nvGrpSpPr>
          <p:cNvPr id="145" name="Group 144"/>
          <p:cNvGrpSpPr/>
          <p:nvPr/>
        </p:nvGrpSpPr>
        <p:grpSpPr>
          <a:xfrm>
            <a:off x="5052164" y="10056764"/>
            <a:ext cx="2389891" cy="1608133"/>
            <a:chOff x="442306" y="6552709"/>
            <a:chExt cx="2343524" cy="1608124"/>
          </a:xfrm>
        </p:grpSpPr>
        <p:sp>
          <p:nvSpPr>
            <p:cNvPr id="146" name="TextBox 145"/>
            <p:cNvSpPr txBox="1"/>
            <p:nvPr/>
          </p:nvSpPr>
          <p:spPr>
            <a:xfrm>
              <a:off x="955516" y="6552709"/>
              <a:ext cx="1830314" cy="1608124"/>
            </a:xfrm>
            <a:prstGeom prst="rect">
              <a:avLst/>
            </a:prstGeom>
            <a:noFill/>
          </p:spPr>
          <p:txBody>
            <a:bodyPr wrap="square" lIns="0" tIns="0" rIns="0" bIns="0" rtlCol="0">
              <a:spAutoFit/>
            </a:bodyPr>
            <a:lstStyle/>
            <a:p>
              <a:r>
                <a:rPr lang="fr-CA" sz="850" b="1" dirty="0" smtClean="0">
                  <a:solidFill>
                    <a:srgbClr val="FF0000"/>
                  </a:solidFill>
                  <a:latin typeface="Segoe UI" panose="020B0502040204020203" pitchFamily="34" charset="0"/>
                  <a:cs typeface="Segoe UI" panose="020B0502040204020203" pitchFamily="34" charset="0"/>
                </a:rPr>
                <a:t>Au </a:t>
              </a:r>
              <a:r>
                <a:rPr lang="fr-CA" sz="850" b="1" dirty="0">
                  <a:solidFill>
                    <a:srgbClr val="FF0000"/>
                  </a:solidFill>
                  <a:latin typeface="Segoe UI" panose="020B0502040204020203" pitchFamily="34" charset="0"/>
                  <a:cs typeface="Segoe UI" panose="020B0502040204020203" pitchFamily="34" charset="0"/>
                </a:rPr>
                <a:t>Nunavut </a:t>
              </a:r>
              <a:r>
                <a:rPr lang="fr-FR" sz="800" dirty="0">
                  <a:latin typeface="Segoe UI Semibold" panose="020B0702040204020203" pitchFamily="34" charset="0"/>
                  <a:cs typeface="Segoe UI Semibold" panose="020B0702040204020203" pitchFamily="34" charset="0"/>
                </a:rPr>
                <a:t>le gouvernement du Nunavut (GN) a établi le Programme de gestion de l’énergie du </a:t>
              </a:r>
              <a:r>
                <a:rPr lang="fr-FR" sz="800" dirty="0" smtClean="0">
                  <a:latin typeface="Segoe UI Semibold" panose="020B0702040204020203" pitchFamily="34" charset="0"/>
                  <a:cs typeface="Segoe UI Semibold" panose="020B0702040204020203" pitchFamily="34" charset="0"/>
                </a:rPr>
                <a:t>Nt </a:t>
              </a:r>
              <a:r>
                <a:rPr lang="fr-FR" sz="800" dirty="0">
                  <a:latin typeface="Segoe UI Semibold" panose="020B0702040204020203" pitchFamily="34" charset="0"/>
                  <a:cs typeface="Segoe UI Semibold" panose="020B0702040204020203" pitchFamily="34" charset="0"/>
                </a:rPr>
                <a:t>pour les bâtiments appartenant au GN. Ce programme comprend trois éléments, soit le Programme d’amélioration du rendement énergétique des bâtiments existants du </a:t>
              </a:r>
              <a:r>
                <a:rPr lang="fr-FR" sz="800" dirty="0" smtClean="0">
                  <a:latin typeface="Segoe UI Semibold" panose="020B0702040204020203" pitchFamily="34" charset="0"/>
                  <a:cs typeface="Segoe UI Semibold" panose="020B0702040204020203" pitchFamily="34" charset="0"/>
                </a:rPr>
                <a:t>Nt</a:t>
              </a:r>
              <a:r>
                <a:rPr lang="fr-FR" sz="800" dirty="0">
                  <a:latin typeface="Segoe UI Semibold" panose="020B0702040204020203" pitchFamily="34" charset="0"/>
                  <a:cs typeface="Segoe UI Semibold" panose="020B0702040204020203" pitchFamily="34" charset="0"/>
                </a:rPr>
                <a:t>, le programme de sensibilisation et de formation en matière d’énergie et le Programme d’examen de l’efficacité énergétique des bâtiments pour les constructions neuves</a:t>
              </a:r>
              <a:r>
                <a:rPr lang="fr-CA" sz="800" dirty="0" smtClean="0">
                  <a:latin typeface="Segoe UI Semibold" panose="020B0702040204020203" pitchFamily="34" charset="0"/>
                  <a:cs typeface="Segoe UI Semibold" panose="020B0702040204020203" pitchFamily="34" charset="0"/>
                </a:rPr>
                <a:t>o</a:t>
              </a:r>
              <a:r>
                <a:rPr lang="fr-CA" sz="800" dirty="0">
                  <a:latin typeface="Segoe UI Semibold" panose="020B0702040204020203" pitchFamily="34" charset="0"/>
                  <a:cs typeface="Segoe UI Semibold" panose="020B0702040204020203" pitchFamily="34" charset="0"/>
                </a:rPr>
                <a:t>.</a:t>
              </a:r>
              <a:endParaRPr lang="en-CA" sz="800" dirty="0">
                <a:latin typeface="Segoe UI Semibold" panose="020B0702040204020203" pitchFamily="34" charset="0"/>
                <a:cs typeface="Segoe UI Semibold" panose="020B0702040204020203" pitchFamily="34" charset="0"/>
              </a:endParaRPr>
            </a:p>
          </p:txBody>
        </p:sp>
        <p:pic>
          <p:nvPicPr>
            <p:cNvPr id="147" name="Picture 146"/>
            <p:cNvPicPr preferRelativeResize="0">
              <a:picLocks/>
            </p:cNvPicPr>
            <p:nvPr/>
          </p:nvPicPr>
          <p:blipFill rotWithShape="1">
            <a:blip r:embed="rId13" cstate="print">
              <a:extLst>
                <a:ext uri="{28A0092B-C50C-407E-A947-70E740481C1C}">
                  <a14:useLocalDpi xmlns:a14="http://schemas.microsoft.com/office/drawing/2010/main" val="0"/>
                </a:ext>
              </a:extLst>
            </a:blip>
            <a:srcRect/>
            <a:stretch/>
          </p:blipFill>
          <p:spPr>
            <a:xfrm>
              <a:off x="442306" y="6585771"/>
              <a:ext cx="446575" cy="446397"/>
            </a:xfrm>
            <a:prstGeom prst="rect">
              <a:avLst/>
            </a:prstGeom>
          </p:spPr>
        </p:pic>
      </p:grpSp>
      <p:grpSp>
        <p:nvGrpSpPr>
          <p:cNvPr id="43" name="Group 42"/>
          <p:cNvGrpSpPr/>
          <p:nvPr/>
        </p:nvGrpSpPr>
        <p:grpSpPr>
          <a:xfrm>
            <a:off x="2716292" y="7591021"/>
            <a:ext cx="2254123" cy="992579"/>
            <a:chOff x="2809424" y="9071971"/>
            <a:chExt cx="2254123" cy="992579"/>
          </a:xfrm>
        </p:grpSpPr>
        <p:sp>
          <p:nvSpPr>
            <p:cNvPr id="149" name="TextBox 148"/>
            <p:cNvSpPr txBox="1"/>
            <p:nvPr/>
          </p:nvSpPr>
          <p:spPr>
            <a:xfrm>
              <a:off x="3335332" y="9071971"/>
              <a:ext cx="1728215" cy="992579"/>
            </a:xfrm>
            <a:prstGeom prst="rect">
              <a:avLst/>
            </a:prstGeom>
            <a:noFill/>
          </p:spPr>
          <p:txBody>
            <a:bodyPr wrap="square" lIns="0" tIns="0" rIns="0" bIns="0" rtlCol="0">
              <a:spAutoFit/>
            </a:bodyPr>
            <a:lstStyle/>
            <a:p>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Terre-Neuve-et-Labrador </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met en œuvre un programme de remplacement de combustibles dans les édifices publics, un programme de financement à grande échelle destiné aux secteurs privés et à but non lucratif, et trois programmes d’amélioration du rendement énergétique résidentiel.</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50" name="Picture 149"/>
            <p:cNvPicPr preferRelativeResize="0">
              <a:picLocks/>
            </p:cNvPicPr>
            <p:nvPr/>
          </p:nvPicPr>
          <p:blipFill rotWithShape="1">
            <a:blip r:embed="rId14" cstate="print">
              <a:extLst>
                <a:ext uri="{28A0092B-C50C-407E-A947-70E740481C1C}">
                  <a14:useLocalDpi xmlns:a14="http://schemas.microsoft.com/office/drawing/2010/main" val="0"/>
                </a:ext>
              </a:extLst>
            </a:blip>
            <a:srcRect/>
            <a:stretch/>
          </p:blipFill>
          <p:spPr>
            <a:xfrm>
              <a:off x="2809424" y="9087041"/>
              <a:ext cx="446400" cy="446400"/>
            </a:xfrm>
            <a:prstGeom prst="rect">
              <a:avLst/>
            </a:prstGeom>
          </p:spPr>
        </p:pic>
      </p:grpSp>
      <p:grpSp>
        <p:nvGrpSpPr>
          <p:cNvPr id="39" name="Group 38"/>
          <p:cNvGrpSpPr/>
          <p:nvPr/>
        </p:nvGrpSpPr>
        <p:grpSpPr>
          <a:xfrm>
            <a:off x="2719911" y="9073737"/>
            <a:ext cx="2325815" cy="623248"/>
            <a:chOff x="2811512" y="10072949"/>
            <a:chExt cx="2325815" cy="623248"/>
          </a:xfrm>
        </p:grpSpPr>
        <p:sp>
          <p:nvSpPr>
            <p:cNvPr id="155" name="TextBox 154"/>
            <p:cNvSpPr txBox="1"/>
            <p:nvPr/>
          </p:nvSpPr>
          <p:spPr>
            <a:xfrm>
              <a:off x="3331335" y="10072949"/>
              <a:ext cx="1805992" cy="623248"/>
            </a:xfrm>
            <a:prstGeom prst="rect">
              <a:avLst/>
            </a:prstGeom>
            <a:noFill/>
          </p:spPr>
          <p:txBody>
            <a:bodyPr wrap="square" lIns="0" tIns="0" rIns="0" bIns="0" rtlCol="0">
              <a:spAutoFit/>
            </a:bodyPr>
            <a:lstStyle/>
            <a:p>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En</a:t>
              </a:r>
              <a:r>
                <a:rPr lang="fr-FR" sz="850" kern="100" spc="-20" dirty="0">
                  <a:latin typeface="Segoe UI Semibold" panose="020B0702040204020203" pitchFamily="34" charset="0"/>
                  <a:ea typeface="Segoe UI Black" panose="020B0A02040204020203" pitchFamily="34" charset="0"/>
                  <a:cs typeface="Segoe UI Semibold" panose="020B0702040204020203" pitchFamily="34" charset="0"/>
                </a:rPr>
                <a:t> </a:t>
              </a:r>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Alberta</a:t>
              </a:r>
              <a:r>
                <a:rPr lang="fr-FR" sz="850" kern="100" spc="-20" dirty="0">
                  <a:latin typeface="Segoe UI Semibold" panose="020B0702040204020203" pitchFamily="34" charset="0"/>
                  <a:ea typeface="Segoe UI Black" panose="020B0A02040204020203" pitchFamily="34" charset="0"/>
                  <a:cs typeface="Segoe UI Semibold" panose="020B0702040204020203" pitchFamily="34" charset="0"/>
                </a:rPr>
                <a:t>, </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la Ville de Calgary met en œuvre un projet d’analyse comparative, d’étiquetage et de divulgation dans ses propres bâtiments ainsi que dans d’autres bâtiments commerciaux.</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58" name="Picture 15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811512" y="10094789"/>
              <a:ext cx="446400" cy="446400"/>
            </a:xfrm>
            <a:prstGeom prst="rect">
              <a:avLst/>
            </a:prstGeom>
          </p:spPr>
        </p:pic>
      </p:grpSp>
      <p:grpSp>
        <p:nvGrpSpPr>
          <p:cNvPr id="159" name="Group 158"/>
          <p:cNvGrpSpPr/>
          <p:nvPr/>
        </p:nvGrpSpPr>
        <p:grpSpPr>
          <a:xfrm>
            <a:off x="2726139" y="10069056"/>
            <a:ext cx="2169472" cy="1243205"/>
            <a:chOff x="397223" y="7137511"/>
            <a:chExt cx="2169472" cy="1243202"/>
          </a:xfrm>
        </p:grpSpPr>
        <p:sp>
          <p:nvSpPr>
            <p:cNvPr id="160" name="TextBox 159"/>
            <p:cNvSpPr txBox="1"/>
            <p:nvPr/>
          </p:nvSpPr>
          <p:spPr>
            <a:xfrm>
              <a:off x="919425" y="7141915"/>
              <a:ext cx="1647270" cy="1238798"/>
            </a:xfrm>
            <a:prstGeom prst="rect">
              <a:avLst/>
            </a:prstGeom>
            <a:noFill/>
          </p:spPr>
          <p:txBody>
            <a:bodyPr wrap="square" lIns="0" tIns="0" rIns="0" bIns="0" rtlCol="0">
              <a:spAutoFit/>
            </a:bodyPr>
            <a:lstStyle/>
            <a:p>
              <a:r>
                <a:rPr lang="fr-FR" sz="800" kern="100" spc="-30" dirty="0">
                  <a:latin typeface="Segoe UI Semibold" panose="020B0702040204020203" pitchFamily="34" charset="0"/>
                  <a:ea typeface="Segoe UI Black" panose="020B0A02040204020203" pitchFamily="34" charset="0"/>
                  <a:cs typeface="Segoe UI Semibold" panose="020B0702040204020203" pitchFamily="34" charset="0"/>
                </a:rPr>
                <a:t>Au</a:t>
              </a:r>
              <a:r>
                <a:rPr lang="fr-FR" sz="850" kern="100" spc="-30" dirty="0">
                  <a:latin typeface="Segoe UI Semibold" panose="020B0702040204020203" pitchFamily="34" charset="0"/>
                  <a:ea typeface="Segoe UI Black" panose="020B0A02040204020203" pitchFamily="34" charset="0"/>
                  <a:cs typeface="Segoe UI Semibold" panose="020B0702040204020203" pitchFamily="34" charset="0"/>
                </a:rPr>
                <a:t> </a:t>
              </a:r>
              <a:r>
                <a:rPr lang="fr-FR" sz="850" b="1" kern="100" spc="-30" dirty="0">
                  <a:solidFill>
                    <a:srgbClr val="FF0000"/>
                  </a:solidFill>
                  <a:latin typeface="Segoe UI" panose="020B0502040204020203" pitchFamily="34" charset="0"/>
                  <a:ea typeface="Segoe UI Black" panose="020B0A02040204020203" pitchFamily="34" charset="0"/>
                  <a:cs typeface="Segoe UI" panose="020B0502040204020203" pitchFamily="34" charset="0"/>
                </a:rPr>
                <a:t>Manitoba</a:t>
              </a:r>
              <a:r>
                <a:rPr lang="fr-FR" sz="850" kern="100" spc="-30" dirty="0">
                  <a:latin typeface="Segoe UI Semibold" panose="020B0702040204020203" pitchFamily="34" charset="0"/>
                  <a:ea typeface="Segoe UI Black" panose="020B0A02040204020203" pitchFamily="34" charset="0"/>
                  <a:cs typeface="Segoe UI Semibold" panose="020B0702040204020203" pitchFamily="34" charset="0"/>
                </a:rPr>
                <a:t>, </a:t>
              </a:r>
              <a:r>
                <a:rPr lang="fr-FR" sz="800" kern="100" spc="-30" dirty="0">
                  <a:latin typeface="Segoe UI Semibold" panose="020B0702040204020203" pitchFamily="34" charset="0"/>
                  <a:ea typeface="Segoe UI Black" panose="020B0A02040204020203" pitchFamily="34" charset="0"/>
                  <a:cs typeface="Segoe UI Semibold" panose="020B0702040204020203" pitchFamily="34" charset="0"/>
                </a:rPr>
                <a:t>Efficacité Manitoba est une société d’État engagée à atteindre d’importantes cibles imposées en matière d’économies d’électricité et de gaz naturel dans le cadre de son plan d’efficacité 2020-2023. La Ville de Winnipeg met également en œuvre un projet d’analyse comparative, d’étiquetage et de divulgation au sein de ses bâtiments municipaux.</a:t>
              </a:r>
              <a:endParaRPr lang="en-CA" sz="800" kern="100" spc="-30" dirty="0">
                <a:solidFill>
                  <a:schemeClr val="accent2">
                    <a:lumMod val="60000"/>
                    <a:lumOff val="40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61" name="Picture 160"/>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397223" y="7137511"/>
              <a:ext cx="446575" cy="446399"/>
            </a:xfrm>
            <a:prstGeom prst="rect">
              <a:avLst/>
            </a:prstGeom>
          </p:spPr>
        </p:pic>
      </p:grpSp>
      <p:grpSp>
        <p:nvGrpSpPr>
          <p:cNvPr id="30" name="Group 29"/>
          <p:cNvGrpSpPr/>
          <p:nvPr/>
        </p:nvGrpSpPr>
        <p:grpSpPr>
          <a:xfrm>
            <a:off x="409782" y="9103447"/>
            <a:ext cx="2197001" cy="504551"/>
            <a:chOff x="448922" y="9071971"/>
            <a:chExt cx="2197001" cy="504551"/>
          </a:xfrm>
        </p:grpSpPr>
        <p:sp>
          <p:nvSpPr>
            <p:cNvPr id="168" name="TextBox 167"/>
            <p:cNvSpPr txBox="1"/>
            <p:nvPr/>
          </p:nvSpPr>
          <p:spPr>
            <a:xfrm>
              <a:off x="986879" y="9076385"/>
              <a:ext cx="1659044" cy="500137"/>
            </a:xfrm>
            <a:prstGeom prst="rect">
              <a:avLst/>
            </a:prstGeom>
            <a:noFill/>
          </p:spPr>
          <p:txBody>
            <a:bodyPr wrap="square" lIns="0" tIns="0" rIns="0" bIns="0" rtlCol="0">
              <a:spAutoFit/>
            </a:bodyPr>
            <a:lstStyle/>
            <a:p>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L’Île-du-Prince-Édouard </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soutient des projets de recherche sur les pompes thermiques pour climat froid et le stockage de l’énergie</a:t>
              </a:r>
              <a:r>
                <a:rPr lang="en-CA" sz="80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 </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69" name="Picture 16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48922" y="9071971"/>
              <a:ext cx="444752" cy="446400"/>
            </a:xfrm>
            <a:prstGeom prst="rect">
              <a:avLst/>
            </a:prstGeom>
          </p:spPr>
        </p:pic>
      </p:grpSp>
      <p:grpSp>
        <p:nvGrpSpPr>
          <p:cNvPr id="170" name="Group 169"/>
          <p:cNvGrpSpPr/>
          <p:nvPr/>
        </p:nvGrpSpPr>
        <p:grpSpPr>
          <a:xfrm>
            <a:off x="5078863" y="7574184"/>
            <a:ext cx="2223930" cy="1367167"/>
            <a:chOff x="434186" y="7125683"/>
            <a:chExt cx="2223930" cy="1367167"/>
          </a:xfrm>
        </p:grpSpPr>
        <p:sp>
          <p:nvSpPr>
            <p:cNvPr id="171" name="TextBox 170"/>
            <p:cNvSpPr txBox="1"/>
            <p:nvPr/>
          </p:nvSpPr>
          <p:spPr>
            <a:xfrm>
              <a:off x="955518" y="7130939"/>
              <a:ext cx="1702598" cy="1361911"/>
            </a:xfrm>
            <a:prstGeom prst="rect">
              <a:avLst/>
            </a:prstGeom>
            <a:noFill/>
          </p:spPr>
          <p:txBody>
            <a:bodyPr wrap="square" lIns="0" tIns="0" rIns="0" bIns="0" rtlCol="0">
              <a:spAutoFit/>
            </a:bodyPr>
            <a:lstStyle/>
            <a:p>
              <a:r>
                <a:rPr lang="fr-FR" sz="850" kern="100" spc="-20" dirty="0">
                  <a:latin typeface="Segoe UI Semibold" panose="020B0702040204020203" pitchFamily="34" charset="0"/>
                  <a:ea typeface="Segoe UI Black" panose="020B0A02040204020203" pitchFamily="34" charset="0"/>
                  <a:cs typeface="Segoe UI Semibold" panose="020B0702040204020203" pitchFamily="34" charset="0"/>
                </a:rPr>
                <a:t>En </a:t>
              </a:r>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Saskatchewan</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 </a:t>
              </a:r>
              <a:r>
                <a:rPr lang="fr-FR" sz="800" kern="100" spc="-20" dirty="0" err="1">
                  <a:latin typeface="Segoe UI Semibold" panose="020B0702040204020203" pitchFamily="34" charset="0"/>
                  <a:ea typeface="Segoe UI Black" panose="020B0A02040204020203" pitchFamily="34" charset="0"/>
                  <a:cs typeface="Segoe UI Semibold" panose="020B0702040204020203" pitchFamily="34" charset="0"/>
                </a:rPr>
                <a:t>SaskEnergy</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 a lancé le Programme de remplacement des générateurs d’air chaud résidentiels en 2019, fondé sur les critères ENERGY STAR les plus </a:t>
              </a:r>
              <a:r>
                <a:rPr lang="fr-FR" sz="800" kern="100" spc="-20" dirty="0" err="1">
                  <a:latin typeface="Segoe UI Semibold" panose="020B0702040204020203" pitchFamily="34" charset="0"/>
                  <a:ea typeface="Segoe UI Black" panose="020B0A02040204020203" pitchFamily="34" charset="0"/>
                  <a:cs typeface="Segoe UI Semibold" panose="020B0702040204020203" pitchFamily="34" charset="0"/>
                </a:rPr>
                <a:t>écoénergétiques</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 et a permis la réalisation de 851 remplacements. </a:t>
              </a:r>
              <a:r>
                <a:rPr lang="fr-FR" sz="800" kern="100" spc="-20" dirty="0" err="1">
                  <a:latin typeface="Segoe UI Semibold" panose="020B0702040204020203" pitchFamily="34" charset="0"/>
                  <a:ea typeface="Segoe UI Black" panose="020B0A02040204020203" pitchFamily="34" charset="0"/>
                  <a:cs typeface="Segoe UI Semibold" panose="020B0702040204020203" pitchFamily="34" charset="0"/>
                </a:rPr>
                <a:t>SaskPower</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 a lancé plusieurs programmes cette année en vue d’aider les propriétaires et les entreprises à rendre leurs bâtiments plus </a:t>
              </a:r>
              <a:r>
                <a:rPr lang="fr-FR" sz="800" kern="100" spc="-20" dirty="0" err="1">
                  <a:latin typeface="Segoe UI Semibold" panose="020B0702040204020203" pitchFamily="34" charset="0"/>
                  <a:ea typeface="Segoe UI Black" panose="020B0A02040204020203" pitchFamily="34" charset="0"/>
                  <a:cs typeface="Segoe UI Semibold" panose="020B0702040204020203" pitchFamily="34" charset="0"/>
                </a:rPr>
                <a:t>écoénergétiques</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72" name="Picture 171"/>
            <p:cNvPicPr preferRelativeResize="0">
              <a:picLocks/>
            </p:cNvPicPr>
            <p:nvPr/>
          </p:nvPicPr>
          <p:blipFill>
            <a:blip r:embed="rId18" cstate="print">
              <a:extLst>
                <a:ext uri="{28A0092B-C50C-407E-A947-70E740481C1C}">
                  <a14:useLocalDpi xmlns:a14="http://schemas.microsoft.com/office/drawing/2010/main" val="0"/>
                </a:ext>
              </a:extLst>
            </a:blip>
            <a:stretch>
              <a:fillRect/>
            </a:stretch>
          </p:blipFill>
          <p:spPr>
            <a:xfrm>
              <a:off x="434186" y="7125683"/>
              <a:ext cx="446400" cy="446400"/>
            </a:xfrm>
            <a:prstGeom prst="rect">
              <a:avLst/>
            </a:prstGeom>
          </p:spPr>
        </p:pic>
      </p:grpSp>
      <p:grpSp>
        <p:nvGrpSpPr>
          <p:cNvPr id="33" name="Group 32"/>
          <p:cNvGrpSpPr/>
          <p:nvPr/>
        </p:nvGrpSpPr>
        <p:grpSpPr>
          <a:xfrm>
            <a:off x="414934" y="10052513"/>
            <a:ext cx="2304977" cy="1499677"/>
            <a:chOff x="2806518" y="10909212"/>
            <a:chExt cx="2304977" cy="1499677"/>
          </a:xfrm>
        </p:grpSpPr>
        <p:sp>
          <p:nvSpPr>
            <p:cNvPr id="174" name="TextBox 173"/>
            <p:cNvSpPr txBox="1"/>
            <p:nvPr/>
          </p:nvSpPr>
          <p:spPr>
            <a:xfrm>
              <a:off x="3316816" y="10923867"/>
              <a:ext cx="1794679" cy="1485022"/>
            </a:xfrm>
            <a:prstGeom prst="rect">
              <a:avLst/>
            </a:prstGeom>
            <a:noFill/>
          </p:spPr>
          <p:txBody>
            <a:bodyPr wrap="square" lIns="0" tIns="0" rIns="0" bIns="0" rtlCol="0">
              <a:spAutoFit/>
            </a:bodyPr>
            <a:lstStyle/>
            <a:p>
              <a:r>
                <a:rPr lang="fr-CA" sz="850" b="1" dirty="0">
                  <a:solidFill>
                    <a:srgbClr val="FF0000"/>
                  </a:solidFill>
                  <a:latin typeface="Segoe UI" panose="020B0502040204020203" pitchFamily="34" charset="0"/>
                  <a:cs typeface="Segoe UI" panose="020B0502040204020203" pitchFamily="34" charset="0"/>
                </a:rPr>
                <a:t>L’Ontario</a:t>
              </a:r>
              <a:r>
                <a:rPr lang="fr-CA" sz="850" dirty="0">
                  <a:latin typeface="Segoe UI Semibold" panose="020B0702040204020203" pitchFamily="34" charset="0"/>
                  <a:cs typeface="Segoe UI Semibold" panose="020B0702040204020203" pitchFamily="34" charset="0"/>
                </a:rPr>
                <a:t> </a:t>
              </a:r>
              <a:r>
                <a:rPr lang="fr-CA" sz="800" dirty="0">
                  <a:latin typeface="Segoe UI Semibold" panose="020B0702040204020203" pitchFamily="34" charset="0"/>
                  <a:cs typeface="Segoe UI Semibold" panose="020B0702040204020203" pitchFamily="34" charset="0"/>
                </a:rPr>
                <a:t>est la première région canadienne à mettre en œuvre un programme obligatoire de production de rapports sur la consommation d’énergie et l’utilisation de l’eau pour les bâtiments commerciaux et institutionnels à l’échelle de la province. La région de York et la Ville de Toronto mettent en œuvre </a:t>
              </a:r>
              <a:r>
                <a:rPr lang="fr-CA" sz="800" dirty="0" smtClean="0">
                  <a:latin typeface="Segoe UI Semibold" panose="020B0702040204020203" pitchFamily="34" charset="0"/>
                  <a:cs typeface="Segoe UI Semibold" panose="020B0702040204020203" pitchFamily="34" charset="0"/>
                </a:rPr>
                <a:t>deux projets pilotes </a:t>
              </a:r>
              <a:r>
                <a:rPr lang="fr-CA" sz="800" dirty="0">
                  <a:latin typeface="Segoe UI Semibold" panose="020B0702040204020203" pitchFamily="34" charset="0"/>
                  <a:cs typeface="Segoe UI Semibold" panose="020B0702040204020203" pitchFamily="34" charset="0"/>
                </a:rPr>
                <a:t>d’analyse comparative, d’étiquetage et de divulgation en appui à la réglementation provinciale.</a:t>
              </a:r>
              <a:endParaRPr lang="en-CA" sz="800" dirty="0">
                <a:latin typeface="Segoe UI Semibold" panose="020B0702040204020203" pitchFamily="34" charset="0"/>
                <a:cs typeface="Segoe UI Semibold" panose="020B0702040204020203" pitchFamily="34" charset="0"/>
              </a:endParaRPr>
            </a:p>
          </p:txBody>
        </p:sp>
        <p:pic>
          <p:nvPicPr>
            <p:cNvPr id="175" name="Picture 174"/>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2806518" y="10909212"/>
              <a:ext cx="446400" cy="446400"/>
            </a:xfrm>
            <a:prstGeom prst="rect">
              <a:avLst/>
            </a:prstGeom>
          </p:spPr>
        </p:pic>
      </p:grpSp>
      <p:grpSp>
        <p:nvGrpSpPr>
          <p:cNvPr id="176" name="Group 175"/>
          <p:cNvGrpSpPr/>
          <p:nvPr/>
        </p:nvGrpSpPr>
        <p:grpSpPr>
          <a:xfrm>
            <a:off x="5071408" y="6491833"/>
            <a:ext cx="2422510" cy="877563"/>
            <a:chOff x="440753" y="7122845"/>
            <a:chExt cx="2387230" cy="877563"/>
          </a:xfrm>
        </p:grpSpPr>
        <p:sp>
          <p:nvSpPr>
            <p:cNvPr id="177" name="TextBox 176"/>
            <p:cNvSpPr txBox="1"/>
            <p:nvPr/>
          </p:nvSpPr>
          <p:spPr>
            <a:xfrm>
              <a:off x="954546" y="7130939"/>
              <a:ext cx="1873437" cy="869469"/>
            </a:xfrm>
            <a:prstGeom prst="rect">
              <a:avLst/>
            </a:prstGeom>
            <a:noFill/>
          </p:spPr>
          <p:txBody>
            <a:bodyPr wrap="square" lIns="0" tIns="0" rIns="0" bIns="0" rtlCol="0">
              <a:spAutoFit/>
            </a:bodyPr>
            <a:lstStyle/>
            <a:p>
              <a:r>
                <a:rPr lang="fr-FR" sz="850" b="1" kern="100" spc="-20" dirty="0">
                  <a:solidFill>
                    <a:srgbClr val="FF0000"/>
                  </a:solidFill>
                  <a:latin typeface="Segoe UI" panose="020B0502040204020203" pitchFamily="34" charset="0"/>
                  <a:ea typeface="Segoe UI Black" panose="020B0A02040204020203" pitchFamily="34" charset="0"/>
                  <a:cs typeface="Segoe UI" panose="020B0502040204020203" pitchFamily="34" charset="0"/>
                </a:rPr>
                <a:t>Le Nouveau-Brunswick </a:t>
              </a:r>
              <a:r>
                <a:rPr lang="fr-FR" sz="800" kern="100" spc="-20" dirty="0">
                  <a:latin typeface="Segoe UI Semibold" panose="020B0702040204020203" pitchFamily="34" charset="0"/>
                  <a:ea typeface="Segoe UI Black" panose="020B0A02040204020203" pitchFamily="34" charset="0"/>
                  <a:cs typeface="Segoe UI Semibold" panose="020B0702040204020203" pitchFamily="34" charset="0"/>
                </a:rPr>
                <a:t>s’affaire à mettre en œuvre un système pangouvernemental de gestion de l’énergie et de publication de rapports sur l’énergie pour les bâtiments institutionnels appartenant au gouvernement provincial</a:t>
              </a:r>
              <a:r>
                <a:rPr lang="en-CA" sz="80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buildings </a:t>
              </a:r>
              <a:r>
                <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rPr>
                <a:t>owned by the Province</a:t>
              </a:r>
              <a:r>
                <a:rPr lang="en-CA" sz="800" kern="100" spc="-20" dirty="0" smtClean="0">
                  <a:latin typeface="Segoe UI Semibold" panose="020B0702040204020203" pitchFamily="34" charset="0"/>
                  <a:ea typeface="Segoe UI Black" panose="020B0A02040204020203" pitchFamily="34" charset="0"/>
                  <a:cs typeface="Segoe UI Semibold" panose="020B0702040204020203" pitchFamily="34" charset="0"/>
                </a:rPr>
                <a:t>.</a:t>
              </a:r>
              <a:endParaRPr lang="en-CA" sz="800" kern="100" spc="-2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78" name="Picture 177"/>
            <p:cNvPicPr preferRelativeResize="0">
              <a:picLocks/>
            </p:cNvPicPr>
            <p:nvPr/>
          </p:nvPicPr>
          <p:blipFill>
            <a:blip r:embed="rId20" cstate="print">
              <a:extLst>
                <a:ext uri="{28A0092B-C50C-407E-A947-70E740481C1C}">
                  <a14:useLocalDpi xmlns:a14="http://schemas.microsoft.com/office/drawing/2010/main" val="0"/>
                </a:ext>
              </a:extLst>
            </a:blip>
            <a:stretch>
              <a:fillRect/>
            </a:stretch>
          </p:blipFill>
          <p:spPr>
            <a:xfrm>
              <a:off x="440753" y="7122845"/>
              <a:ext cx="446400" cy="446400"/>
            </a:xfrm>
            <a:prstGeom prst="rect">
              <a:avLst/>
            </a:prstGeom>
          </p:spPr>
        </p:pic>
      </p:grpSp>
      <p:grpSp>
        <p:nvGrpSpPr>
          <p:cNvPr id="51" name="Group 50"/>
          <p:cNvGrpSpPr/>
          <p:nvPr/>
        </p:nvGrpSpPr>
        <p:grpSpPr>
          <a:xfrm>
            <a:off x="452494" y="12110105"/>
            <a:ext cx="2225628" cy="3005374"/>
            <a:chOff x="452494" y="12330686"/>
            <a:chExt cx="2149201" cy="2769588"/>
          </a:xfrm>
        </p:grpSpPr>
        <p:grpSp>
          <p:nvGrpSpPr>
            <p:cNvPr id="44" name="Group 43"/>
            <p:cNvGrpSpPr/>
            <p:nvPr/>
          </p:nvGrpSpPr>
          <p:grpSpPr>
            <a:xfrm>
              <a:off x="452494" y="12330686"/>
              <a:ext cx="2149201" cy="2769588"/>
              <a:chOff x="452494" y="12330686"/>
              <a:chExt cx="2149201" cy="2769588"/>
            </a:xfrm>
          </p:grpSpPr>
          <p:sp>
            <p:nvSpPr>
              <p:cNvPr id="40" name="Rectangle 39"/>
              <p:cNvSpPr/>
              <p:nvPr/>
            </p:nvSpPr>
            <p:spPr>
              <a:xfrm>
                <a:off x="452495" y="12333188"/>
                <a:ext cx="2149200" cy="2767086"/>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Rectangle 47"/>
              <p:cNvSpPr/>
              <p:nvPr/>
            </p:nvSpPr>
            <p:spPr>
              <a:xfrm>
                <a:off x="452494" y="12330686"/>
                <a:ext cx="91251" cy="502920"/>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6" name="TextBox 155"/>
            <p:cNvSpPr txBox="1"/>
            <p:nvPr/>
          </p:nvSpPr>
          <p:spPr>
            <a:xfrm>
              <a:off x="509855" y="12960504"/>
              <a:ext cx="2057949" cy="2057122"/>
            </a:xfrm>
            <a:prstGeom prst="rect">
              <a:avLst/>
            </a:prstGeom>
            <a:noFill/>
          </p:spPr>
          <p:txBody>
            <a:bodyPr wrap="square" lIns="0" tIns="0" rIns="0" bIns="0" rtlCol="0">
              <a:spAutoFit/>
            </a:bodyPr>
            <a:lstStyle/>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La </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N-É </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met en œuvre un projet pilote d’analyse comparative, d’étiquetage et de divulgation dans les bâtiments commerciaux et institutionnels.</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La </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N-É </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 participé au projet pilote d’évaluation des codes énergétiques à plusieurs niveaux, un projet visant à cerner les possibilités et les obstacles relatifs à la mise en œuvre d’un code énergétique à plusieurs niveaux.</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La </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N-É </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et </a:t>
              </a:r>
              <a:r>
                <a:rPr lang="fr-CA" sz="800" dirty="0" err="1">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RNCan</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s’apprêtent à lancer le projet Enveloppe du bâtiment et systèmes de rénovation énergétique approfondie des systèmes, qui vise à accroître le confort des domiciles financés par le gouvernement provincial et à réduire les émissions de GES de 233 850 tonnes.</a:t>
              </a:r>
              <a:endParaRPr lang="en-CA" sz="800" kern="100" spc="-1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pic>
          <p:nvPicPr>
            <p:cNvPr id="20" name="Picture 19"/>
            <p:cNvPicPr preferRelativeResize="0">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8214" y="12443951"/>
              <a:ext cx="446919" cy="405077"/>
            </a:xfrm>
            <a:prstGeom prst="rect">
              <a:avLst/>
            </a:prstGeom>
          </p:spPr>
        </p:pic>
        <p:sp>
          <p:nvSpPr>
            <p:cNvPr id="194" name="Rectangle 193"/>
            <p:cNvSpPr/>
            <p:nvPr/>
          </p:nvSpPr>
          <p:spPr>
            <a:xfrm>
              <a:off x="1161293" y="12468490"/>
              <a:ext cx="1168590" cy="428567"/>
            </a:xfrm>
            <a:prstGeom prst="rect">
              <a:avLst/>
            </a:prstGeom>
          </p:spPr>
          <p:txBody>
            <a:bodyPr wrap="none" lIns="0" tIns="0" rIns="0" bIns="0">
              <a:spAutoFit/>
            </a:bodyPr>
            <a:lstStyle/>
            <a:p>
              <a:pPr>
                <a:lnSpc>
                  <a:spcPts val="1900"/>
                </a:lnSpc>
              </a:pPr>
              <a:r>
                <a:rPr lang="en-CA" sz="19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Nouvelle-</a:t>
              </a:r>
            </a:p>
            <a:p>
              <a:pPr>
                <a:lnSpc>
                  <a:spcPts val="1900"/>
                </a:lnSpc>
              </a:pPr>
              <a:r>
                <a:rPr lang="en-CA" sz="1900" kern="100" dirty="0" err="1"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Écosse</a:t>
              </a:r>
              <a:endParaRPr lang="en-CA" sz="1900"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grpSp>
        <p:nvGrpSpPr>
          <p:cNvPr id="49" name="Group 48"/>
          <p:cNvGrpSpPr/>
          <p:nvPr/>
        </p:nvGrpSpPr>
        <p:grpSpPr>
          <a:xfrm>
            <a:off x="2795852" y="12110105"/>
            <a:ext cx="2149201" cy="2997816"/>
            <a:chOff x="2792294" y="12330686"/>
            <a:chExt cx="2149201" cy="2769590"/>
          </a:xfrm>
        </p:grpSpPr>
        <p:grpSp>
          <p:nvGrpSpPr>
            <p:cNvPr id="188" name="Group 187"/>
            <p:cNvGrpSpPr/>
            <p:nvPr/>
          </p:nvGrpSpPr>
          <p:grpSpPr>
            <a:xfrm>
              <a:off x="2792294" y="12330686"/>
              <a:ext cx="2149201" cy="2769590"/>
              <a:chOff x="452494" y="12330686"/>
              <a:chExt cx="2149201" cy="2769590"/>
            </a:xfrm>
          </p:grpSpPr>
          <p:sp>
            <p:nvSpPr>
              <p:cNvPr id="189" name="Rectangle 188"/>
              <p:cNvSpPr/>
              <p:nvPr/>
            </p:nvSpPr>
            <p:spPr>
              <a:xfrm>
                <a:off x="452495" y="12333190"/>
                <a:ext cx="2149200" cy="2767086"/>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0" name="Rectangle 189"/>
              <p:cNvSpPr/>
              <p:nvPr/>
            </p:nvSpPr>
            <p:spPr>
              <a:xfrm>
                <a:off x="452494" y="12330686"/>
                <a:ext cx="91251" cy="502920"/>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1" name="TextBox 190"/>
            <p:cNvSpPr txBox="1"/>
            <p:nvPr/>
          </p:nvSpPr>
          <p:spPr>
            <a:xfrm>
              <a:off x="2877297" y="13179379"/>
              <a:ext cx="1972800" cy="1478595"/>
            </a:xfrm>
            <a:prstGeom prst="rect">
              <a:avLst/>
            </a:prstGeom>
            <a:noFill/>
          </p:spPr>
          <p:txBody>
            <a:bodyPr wrap="square" lIns="0" tIns="0" rIns="0" bIns="0" rtlCol="0">
              <a:spAutoFit/>
            </a:bodyPr>
            <a:lstStyle/>
            <a:p>
              <a:r>
                <a:rPr lang="fr-FR"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Au Québec, des travaux sont en cours pour élaborer </a:t>
              </a:r>
              <a:r>
                <a:rPr lang="fr-FR"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une </a:t>
              </a:r>
              <a:r>
                <a:rPr lang="fr-FR"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approche de divulgation obligatoire de la consommation énergétique pour les bâtiments à l’échelle de la province</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L’un des quatre programmes résidentiels du Québec, </a:t>
              </a:r>
              <a:r>
                <a:rPr lang="fr-CA" sz="800" dirty="0" err="1">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Rénoclimat</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 permis d’améliorer et d’étiqueter l’efficacité énergétique d’environ 152 000 maisons existantes depuis 2007 tout en économisant 2 122 829 </a:t>
              </a:r>
              <a:r>
                <a:rPr lang="fr-CA" sz="800" dirty="0" err="1">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gigajoules</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par année.</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192" name="Rectangle 191"/>
            <p:cNvSpPr/>
            <p:nvPr/>
          </p:nvSpPr>
          <p:spPr>
            <a:xfrm>
              <a:off x="3539402" y="12509494"/>
              <a:ext cx="936154" cy="307777"/>
            </a:xfrm>
            <a:prstGeom prst="rect">
              <a:avLst/>
            </a:prstGeom>
          </p:spPr>
          <p:txBody>
            <a:bodyPr wrap="none" lIns="0" tIns="0" rIns="0" bIns="0">
              <a:spAutoFit/>
            </a:bodyPr>
            <a:lstStyle/>
            <a:p>
              <a:r>
                <a:rPr lang="en-CA" sz="20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Québec</a:t>
              </a:r>
              <a:endParaRPr lang="en-CA" sz="2000"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93" name="Picture 192"/>
            <p:cNvPicPr preferRelativeResize="0">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988014" y="12452786"/>
              <a:ext cx="446919" cy="392004"/>
            </a:xfrm>
            <a:prstGeom prst="rect">
              <a:avLst/>
            </a:prstGeom>
          </p:spPr>
        </p:pic>
      </p:grpSp>
      <p:cxnSp>
        <p:nvCxnSpPr>
          <p:cNvPr id="195" name="Straight Connector 194"/>
          <p:cNvCxnSpPr/>
          <p:nvPr/>
        </p:nvCxnSpPr>
        <p:spPr>
          <a:xfrm>
            <a:off x="411167" y="11638331"/>
            <a:ext cx="845217" cy="0"/>
          </a:xfrm>
          <a:prstGeom prst="line">
            <a:avLst/>
          </a:prstGeom>
          <a:ln w="88900" cap="flat" cmpd="sng" algn="ctr">
            <a:solidFill>
              <a:srgbClr val="02318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6" name="TextBox 195"/>
          <p:cNvSpPr txBox="1"/>
          <p:nvPr/>
        </p:nvSpPr>
        <p:spPr>
          <a:xfrm>
            <a:off x="415728" y="11701562"/>
            <a:ext cx="3138330" cy="307777"/>
          </a:xfrm>
          <a:prstGeom prst="rect">
            <a:avLst/>
          </a:prstGeom>
          <a:noFill/>
        </p:spPr>
        <p:txBody>
          <a:bodyPr wrap="square" lIns="0" tIns="0" rIns="0" bIns="0" rtlCol="0">
            <a:spAutoFit/>
          </a:bodyPr>
          <a:lstStyle/>
          <a:p>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Pleins</a:t>
            </a:r>
            <a:r>
              <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 </a:t>
            </a:r>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feux</a:t>
            </a:r>
            <a:r>
              <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 sur </a:t>
            </a:r>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l’énergie</a:t>
            </a:r>
            <a:endPar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endParaRPr>
          </a:p>
        </p:txBody>
      </p:sp>
      <p:grpSp>
        <p:nvGrpSpPr>
          <p:cNvPr id="65" name="Group 64"/>
          <p:cNvGrpSpPr/>
          <p:nvPr/>
        </p:nvGrpSpPr>
        <p:grpSpPr>
          <a:xfrm>
            <a:off x="7658670" y="6808263"/>
            <a:ext cx="1644328" cy="756792"/>
            <a:chOff x="7607175" y="12628241"/>
            <a:chExt cx="1644328" cy="756792"/>
          </a:xfrm>
        </p:grpSpPr>
        <p:sp>
          <p:nvSpPr>
            <p:cNvPr id="197" name="TextBox 196"/>
            <p:cNvSpPr txBox="1"/>
            <p:nvPr/>
          </p:nvSpPr>
          <p:spPr>
            <a:xfrm>
              <a:off x="7624299" y="12628241"/>
              <a:ext cx="980148" cy="415498"/>
            </a:xfrm>
            <a:prstGeom prst="rect">
              <a:avLst/>
            </a:prstGeom>
            <a:noFill/>
          </p:spPr>
          <p:txBody>
            <a:bodyPr wrap="square" lIns="0" tIns="0" rIns="0" bIns="0" rtlCol="0">
              <a:spAutoFit/>
            </a:bodyPr>
            <a:lstStyle/>
            <a:p>
              <a:r>
                <a:rPr lang="en-CA" sz="2700" kern="100" spc="-15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30,6 %</a:t>
              </a:r>
              <a:endPar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98" name="TextBox 197"/>
            <p:cNvSpPr txBox="1"/>
            <p:nvPr/>
          </p:nvSpPr>
          <p:spPr>
            <a:xfrm>
              <a:off x="7607175" y="13000312"/>
              <a:ext cx="1644328" cy="384721"/>
            </a:xfrm>
            <a:prstGeom prst="rect">
              <a:avLst/>
            </a:prstGeom>
            <a:noFill/>
          </p:spPr>
          <p:txBody>
            <a:bodyPr wrap="square" lIns="0" tIns="0" rIns="0" bIns="0" rtlCol="0">
              <a:spAutoFit/>
            </a:bodyPr>
            <a:lstStyle/>
            <a:p>
              <a:pPr>
                <a:lnSpc>
                  <a:spcPts val="1000"/>
                </a:lnSpc>
              </a:pPr>
              <a:r>
                <a:rPr lang="fr-FR"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pourcentage d’amélioration de l’efficacité énergétique du Canada entre 1990 et 2017</a:t>
              </a:r>
              <a:endParaRPr lang="en-CA" sz="90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grpSp>
      <p:cxnSp>
        <p:nvCxnSpPr>
          <p:cNvPr id="199" name="Straight Connector 198"/>
          <p:cNvCxnSpPr/>
          <p:nvPr/>
        </p:nvCxnSpPr>
        <p:spPr>
          <a:xfrm>
            <a:off x="7674866" y="13109690"/>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667587" y="7675265"/>
            <a:ext cx="1794192"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589769" y="11853627"/>
            <a:ext cx="2020297" cy="1176541"/>
            <a:chOff x="7590956" y="7017565"/>
            <a:chExt cx="2020297" cy="1176541"/>
          </a:xfrm>
        </p:grpSpPr>
        <p:sp>
          <p:nvSpPr>
            <p:cNvPr id="201" name="TextBox 200"/>
            <p:cNvSpPr txBox="1"/>
            <p:nvPr/>
          </p:nvSpPr>
          <p:spPr>
            <a:xfrm>
              <a:off x="7590956" y="7065018"/>
              <a:ext cx="428454" cy="415498"/>
            </a:xfrm>
            <a:prstGeom prst="rect">
              <a:avLst/>
            </a:prstGeom>
            <a:noFill/>
          </p:spPr>
          <p:txBody>
            <a:bodyPr wrap="square" lIns="0" tIns="0" rIns="0" bIns="0" rtlCol="0">
              <a:spAutoFit/>
            </a:bodyPr>
            <a:lstStyle/>
            <a:p>
              <a:r>
                <a:rPr lang="en-CA" sz="2700" kern="100" spc="-15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60</a:t>
              </a:r>
            </a:p>
          </p:txBody>
        </p:sp>
        <p:sp>
          <p:nvSpPr>
            <p:cNvPr id="202" name="TextBox 201"/>
            <p:cNvSpPr txBox="1"/>
            <p:nvPr/>
          </p:nvSpPr>
          <p:spPr>
            <a:xfrm>
              <a:off x="7614823" y="7424665"/>
              <a:ext cx="1996430" cy="769441"/>
            </a:xfrm>
            <a:prstGeom prst="rect">
              <a:avLst/>
            </a:prstGeom>
            <a:noFill/>
          </p:spPr>
          <p:txBody>
            <a:bodyPr wrap="square" lIns="0" tIns="0" rIns="0" bIns="0" rtlCol="0">
              <a:spAutoFit/>
            </a:bodyPr>
            <a:lstStyle/>
            <a:p>
              <a:pPr>
                <a:lnSpc>
                  <a:spcPts val="1000"/>
                </a:lnSpc>
              </a:pPr>
              <a:r>
                <a:rPr lang="fr-FR"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partenaires gouvernementaux et industriels de partout au Canada font appel aux outils et aux normes de classement énergétique de </a:t>
              </a:r>
              <a:r>
                <a:rPr lang="fr-FR" sz="850" kern="100" dirty="0" err="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RNCan</a:t>
              </a:r>
              <a:r>
                <a:rPr lang="fr-FR"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pour leurs programmes d’efficacité énergétique résidentielle</a:t>
              </a:r>
              <a:endParaRPr lang="en-CA"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60" name="Picture 5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73149" y="7017565"/>
              <a:ext cx="657283" cy="376218"/>
            </a:xfrm>
            <a:prstGeom prst="rect">
              <a:avLst/>
            </a:prstGeom>
          </p:spPr>
        </p:pic>
      </p:grpSp>
      <p:sp>
        <p:nvSpPr>
          <p:cNvPr id="117" name="Rectangle 116"/>
          <p:cNvSpPr/>
          <p:nvPr/>
        </p:nvSpPr>
        <p:spPr>
          <a:xfrm>
            <a:off x="2645923" y="466901"/>
            <a:ext cx="6955277" cy="1872152"/>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8" name="TextBox 117"/>
          <p:cNvSpPr txBox="1"/>
          <p:nvPr/>
        </p:nvSpPr>
        <p:spPr>
          <a:xfrm>
            <a:off x="3001114" y="583895"/>
            <a:ext cx="6600086" cy="615553"/>
          </a:xfrm>
          <a:prstGeom prst="rect">
            <a:avLst/>
          </a:prstGeom>
          <a:noFill/>
        </p:spPr>
        <p:txBody>
          <a:bodyPr wrap="square" lIns="0" tIns="0" rIns="0" bIns="0" rtlCol="0" anchor="ctr" anchorCtr="0">
            <a:spAutoFit/>
          </a:bodyPr>
          <a:lstStyle/>
          <a:p>
            <a:r>
              <a:rPr lang="en-CA" sz="4000" b="1"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Construction </a:t>
            </a:r>
            <a:r>
              <a:rPr lang="en-CA" sz="4000" b="1" kern="100" dirty="0" err="1"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intelligente</a:t>
            </a:r>
            <a:endParaRPr lang="en-CA" sz="4000" b="1"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19" name="Rectangle 118"/>
          <p:cNvSpPr>
            <a:spLocks noChangeAspect="1"/>
          </p:cNvSpPr>
          <p:nvPr/>
        </p:nvSpPr>
        <p:spPr>
          <a:xfrm>
            <a:off x="468000" y="468000"/>
            <a:ext cx="2196000" cy="1908000"/>
          </a:xfrm>
          <a:prstGeom prst="rect">
            <a:avLst/>
          </a:prstGeom>
          <a:blipFill dpi="0" rotWithShape="1">
            <a:blip r:embed="rId24" cstate="print">
              <a:extLst>
                <a:ext uri="{28A0092B-C50C-407E-A947-70E740481C1C}">
                  <a14:useLocalDpi xmlns:a14="http://schemas.microsoft.com/office/drawing/2010/main" val="0"/>
                </a:ext>
              </a:extLst>
            </a:blip>
            <a:srcRect/>
            <a:stretch>
              <a:fillRect l="-3131" t="-309" r="-25213" b="21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TextBox 119"/>
          <p:cNvSpPr txBox="1"/>
          <p:nvPr/>
        </p:nvSpPr>
        <p:spPr>
          <a:xfrm>
            <a:off x="3030863" y="1263066"/>
            <a:ext cx="6440035" cy="430887"/>
          </a:xfrm>
          <a:prstGeom prst="rect">
            <a:avLst/>
          </a:prstGeom>
          <a:noFill/>
        </p:spPr>
        <p:txBody>
          <a:bodyPr wrap="square" lIns="0" tIns="0" rIns="0" bIns="0" rtlCol="0">
            <a:spAutoFit/>
          </a:bodyPr>
          <a:lstStyle/>
          <a:p>
            <a:r>
              <a:rPr lang="fr-FR" sz="1400" b="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Une stratégie canadienne pour les </a:t>
            </a:r>
            <a:r>
              <a:rPr lang="fr-FR" sz="1400" b="1" kern="1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bâtiments</a:t>
            </a:r>
          </a:p>
          <a:p>
            <a:r>
              <a:rPr lang="fr-FR" sz="1400" i="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Éliminer 17 % des émissions de gaz à effet de serre du Canada</a:t>
            </a:r>
            <a:endParaRPr lang="en-CA" sz="1400" i="1" kern="1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cxnSp>
        <p:nvCxnSpPr>
          <p:cNvPr id="121" name="Straight Connector 120"/>
          <p:cNvCxnSpPr/>
          <p:nvPr/>
        </p:nvCxnSpPr>
        <p:spPr>
          <a:xfrm>
            <a:off x="439020" y="2577298"/>
            <a:ext cx="9152278" cy="24234"/>
          </a:xfrm>
          <a:prstGeom prst="line">
            <a:avLst/>
          </a:prstGeom>
          <a:ln w="381000" cap="flat" cmpd="sng" algn="ctr">
            <a:solidFill>
              <a:srgbClr val="89C54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TextBox 121"/>
          <p:cNvSpPr txBox="1"/>
          <p:nvPr/>
        </p:nvSpPr>
        <p:spPr>
          <a:xfrm>
            <a:off x="420174" y="2465147"/>
            <a:ext cx="9148705" cy="230832"/>
          </a:xfrm>
          <a:prstGeom prst="rect">
            <a:avLst/>
          </a:prstGeom>
          <a:noFill/>
        </p:spPr>
        <p:txBody>
          <a:bodyPr wrap="square" lIns="0" tIns="0" rIns="0" bIns="0" rtlCol="0">
            <a:spAutoFit/>
          </a:bodyPr>
          <a:lstStyle/>
          <a:p>
            <a:pPr lvl="0" algn="ctr"/>
            <a:r>
              <a:rPr lang="fr-FR" sz="1500" b="1" kern="100" dirty="0">
                <a:solidFill>
                  <a:srgbClr val="EEF6F0"/>
                </a:solidFill>
                <a:latin typeface="Segoe UI" panose="020B0502040204020203" pitchFamily="34" charset="0"/>
                <a:ea typeface="Segoe UI Black" panose="020B0A02040204020203" pitchFamily="34" charset="0"/>
                <a:cs typeface="Segoe UI" panose="020B0502040204020203" pitchFamily="34" charset="0"/>
              </a:rPr>
              <a:t>Nous sommes sur le point de réaliser d’importantes avancées en matière d’efficacité énergétique</a:t>
            </a:r>
            <a:endParaRPr lang="en-CA" sz="1500" b="1" kern="100" dirty="0">
              <a:solidFill>
                <a:srgbClr val="EEF6F0"/>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23" name="TextBox 122"/>
          <p:cNvSpPr txBox="1"/>
          <p:nvPr/>
        </p:nvSpPr>
        <p:spPr>
          <a:xfrm>
            <a:off x="3026076" y="1929469"/>
            <a:ext cx="6440035" cy="215444"/>
          </a:xfrm>
          <a:prstGeom prst="rect">
            <a:avLst/>
          </a:prstGeom>
          <a:noFill/>
        </p:spPr>
        <p:txBody>
          <a:bodyPr wrap="square" lIns="0" tIns="0" rIns="0" bIns="0" rtlCol="0">
            <a:spAutoFit/>
          </a:bodyPr>
          <a:lstStyle/>
          <a:p>
            <a:r>
              <a:rPr lang="en-CA" sz="1400"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Rapport </a:t>
            </a:r>
            <a:r>
              <a:rPr lang="en-CA" sz="1400" kern="100"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d’étape</a:t>
            </a:r>
            <a:r>
              <a:rPr lang="en-CA" sz="1400" kern="100" dirty="0">
                <a:solidFill>
                  <a:schemeClr val="bg1"/>
                </a:solidFill>
                <a:latin typeface="Segoe UI" panose="020B0502040204020203" pitchFamily="34" charset="0"/>
                <a:ea typeface="Segoe UI Black" panose="020B0A02040204020203" pitchFamily="34" charset="0"/>
                <a:cs typeface="Segoe UI" panose="020B0502040204020203" pitchFamily="34" charset="0"/>
              </a:rPr>
              <a:t> 2020</a:t>
            </a:r>
          </a:p>
        </p:txBody>
      </p:sp>
      <p:grpSp>
        <p:nvGrpSpPr>
          <p:cNvPr id="116" name="Group 115"/>
          <p:cNvGrpSpPr/>
          <p:nvPr/>
        </p:nvGrpSpPr>
        <p:grpSpPr>
          <a:xfrm>
            <a:off x="5042612" y="12110105"/>
            <a:ext cx="2246034" cy="2997816"/>
            <a:chOff x="2807197" y="12330686"/>
            <a:chExt cx="2149435" cy="2769590"/>
          </a:xfrm>
        </p:grpSpPr>
        <p:sp>
          <p:nvSpPr>
            <p:cNvPr id="124" name="Rectangle 123"/>
            <p:cNvSpPr/>
            <p:nvPr/>
          </p:nvSpPr>
          <p:spPr>
            <a:xfrm>
              <a:off x="2807198" y="12333190"/>
              <a:ext cx="2149434" cy="2767086"/>
            </a:xfrm>
            <a:prstGeom prst="rect">
              <a:avLst/>
            </a:prstGeom>
            <a:solidFill>
              <a:srgbClr val="02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5" name="Rectangle 124"/>
            <p:cNvSpPr/>
            <p:nvPr/>
          </p:nvSpPr>
          <p:spPr>
            <a:xfrm>
              <a:off x="2807197" y="12330686"/>
              <a:ext cx="88690" cy="502920"/>
            </a:xfrm>
            <a:prstGeom prst="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TextBox 125"/>
            <p:cNvSpPr txBox="1"/>
            <p:nvPr/>
          </p:nvSpPr>
          <p:spPr>
            <a:xfrm>
              <a:off x="2867547" y="12991258"/>
              <a:ext cx="2035344" cy="1958301"/>
            </a:xfrm>
            <a:prstGeom prst="rect">
              <a:avLst/>
            </a:prstGeom>
            <a:noFill/>
          </p:spPr>
          <p:txBody>
            <a:bodyPr wrap="square" lIns="0" tIns="0" rIns="0" bIns="0" rtlCol="0">
              <a:spAutoFit/>
            </a:bodyPr>
            <a:lstStyle/>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Grâce au programme d’infrastructures vertes, la </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C-B </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met en œuvre un projet pilote pour démontrer le rendement des bâtiments atteignant le plus haut niveau du BC Energy </a:t>
              </a:r>
              <a:r>
                <a:rPr lang="fr-CA" sz="800" dirty="0" err="1">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Step</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Code.</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Cinq municipalités de la </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C-B mettent </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en œuvre des projets pilotes d’analyse comparative, d’étiquetage et de divulgation afin de déterminer si ceux-ci pourraient être mis en œuvre à l’échelle provinciale.</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a:p>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Sept municipalités de la </a:t>
              </a:r>
              <a:r>
                <a:rPr lang="fr-CA" sz="800" dirty="0" smtClean="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C-B </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ont adopté une approche en deux volets relativement aux exigences du BC Energy </a:t>
              </a:r>
              <a:r>
                <a:rPr lang="fr-CA" sz="800" dirty="0" err="1">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Step</a:t>
              </a:r>
              <a:r>
                <a:rPr lang="fr-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rPr>
                <a:t> Code afin de mettre en œuvre une solution de rechange en matière de système énergétique à faibles émissions de carbone.</a:t>
              </a:r>
              <a:endParaRPr lang="en-CA" sz="800" dirty="0">
                <a:solidFill>
                  <a:schemeClr val="bg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127" name="Rectangle 126"/>
            <p:cNvSpPr/>
            <p:nvPr/>
          </p:nvSpPr>
          <p:spPr>
            <a:xfrm>
              <a:off x="3502260" y="12462412"/>
              <a:ext cx="1412246" cy="430645"/>
            </a:xfrm>
            <a:prstGeom prst="rect">
              <a:avLst/>
            </a:prstGeom>
          </p:spPr>
          <p:txBody>
            <a:bodyPr wrap="none" lIns="0" tIns="0" rIns="0" bIns="0">
              <a:spAutoFit/>
            </a:bodyPr>
            <a:lstStyle/>
            <a:p>
              <a:pPr>
                <a:lnSpc>
                  <a:spcPts val="1900"/>
                </a:lnSpc>
              </a:pPr>
              <a:r>
                <a:rPr lang="en-CA" sz="1900" kern="100" dirty="0" err="1"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Colombie</a:t>
              </a:r>
              <a:r>
                <a:rPr lang="en-CA" sz="1900" kern="1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t>
              </a:r>
            </a:p>
            <a:p>
              <a:pPr>
                <a:lnSpc>
                  <a:spcPts val="1900"/>
                </a:lnSpc>
              </a:pPr>
              <a:r>
                <a:rPr lang="en-CA" sz="1900" kern="100" dirty="0" err="1"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Britannique</a:t>
              </a:r>
              <a:endParaRPr lang="en-CA" sz="1900" kern="1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28" name="Picture 127"/>
            <p:cNvPicPr preferRelativeResize="0">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006777" y="12447719"/>
              <a:ext cx="446919" cy="397071"/>
            </a:xfrm>
            <a:prstGeom prst="rect">
              <a:avLst/>
            </a:prstGeom>
          </p:spPr>
        </p:pic>
      </p:grpSp>
      <p:sp>
        <p:nvSpPr>
          <p:cNvPr id="129" name="TextBox 128"/>
          <p:cNvSpPr txBox="1"/>
          <p:nvPr/>
        </p:nvSpPr>
        <p:spPr>
          <a:xfrm>
            <a:off x="7503622" y="5069948"/>
            <a:ext cx="2069177" cy="384721"/>
          </a:xfrm>
          <a:prstGeom prst="rect">
            <a:avLst/>
          </a:prstGeom>
          <a:noFill/>
        </p:spPr>
        <p:txBody>
          <a:bodyPr wrap="square" lIns="0" tIns="0" rIns="0" bIns="0" rtlCol="0">
            <a:spAutoFit/>
          </a:bodyPr>
          <a:lstStyle/>
          <a:p>
            <a:pPr algn="r">
              <a:lnSpc>
                <a:spcPts val="1000"/>
              </a:lnSpc>
            </a:pPr>
            <a:r>
              <a:rPr lang="fr-FR"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sur leurs factures d’énergie en 2017 grâce aux travaux d’amélioration énergétique réalisés depuis 1990</a:t>
            </a:r>
            <a:endParaRPr lang="en-CA" sz="850" kern="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185576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6535F93-BFD8-064F-805E-34E647309FC3}"/>
              </a:ext>
            </a:extLst>
          </p:cNvPr>
          <p:cNvGraphicFramePr>
            <a:graphicFrameLocks noGrp="1"/>
          </p:cNvGraphicFramePr>
          <p:nvPr>
            <p:extLst/>
          </p:nvPr>
        </p:nvGraphicFramePr>
        <p:xfrm>
          <a:off x="504720" y="3920628"/>
          <a:ext cx="9054406" cy="5342203"/>
        </p:xfrm>
        <a:graphic>
          <a:graphicData uri="http://schemas.openxmlformats.org/drawingml/2006/table">
            <a:tbl>
              <a:tblPr>
                <a:tableStyleId>{5C22544A-7EE6-4342-B048-85BDC9FD1C3A}</a:tableStyleId>
              </a:tblPr>
              <a:tblGrid>
                <a:gridCol w="827723">
                  <a:extLst>
                    <a:ext uri="{9D8B030D-6E8A-4147-A177-3AD203B41FA5}">
                      <a16:colId xmlns:a16="http://schemas.microsoft.com/office/drawing/2014/main" val="2583422217"/>
                    </a:ext>
                  </a:extLst>
                </a:gridCol>
                <a:gridCol w="827723">
                  <a:extLst>
                    <a:ext uri="{9D8B030D-6E8A-4147-A177-3AD203B41FA5}">
                      <a16:colId xmlns:a16="http://schemas.microsoft.com/office/drawing/2014/main" val="491352395"/>
                    </a:ext>
                  </a:extLst>
                </a:gridCol>
                <a:gridCol w="827723">
                  <a:extLst>
                    <a:ext uri="{9D8B030D-6E8A-4147-A177-3AD203B41FA5}">
                      <a16:colId xmlns:a16="http://schemas.microsoft.com/office/drawing/2014/main" val="3924674871"/>
                    </a:ext>
                  </a:extLst>
                </a:gridCol>
                <a:gridCol w="827723">
                  <a:extLst>
                    <a:ext uri="{9D8B030D-6E8A-4147-A177-3AD203B41FA5}">
                      <a16:colId xmlns:a16="http://schemas.microsoft.com/office/drawing/2014/main" val="2815757305"/>
                    </a:ext>
                  </a:extLst>
                </a:gridCol>
                <a:gridCol w="827723">
                  <a:extLst>
                    <a:ext uri="{9D8B030D-6E8A-4147-A177-3AD203B41FA5}">
                      <a16:colId xmlns:a16="http://schemas.microsoft.com/office/drawing/2014/main" val="996568778"/>
                    </a:ext>
                  </a:extLst>
                </a:gridCol>
                <a:gridCol w="827723">
                  <a:extLst>
                    <a:ext uri="{9D8B030D-6E8A-4147-A177-3AD203B41FA5}">
                      <a16:colId xmlns:a16="http://schemas.microsoft.com/office/drawing/2014/main" val="2361697452"/>
                    </a:ext>
                  </a:extLst>
                </a:gridCol>
                <a:gridCol w="827723">
                  <a:extLst>
                    <a:ext uri="{9D8B030D-6E8A-4147-A177-3AD203B41FA5}">
                      <a16:colId xmlns:a16="http://schemas.microsoft.com/office/drawing/2014/main" val="2035304868"/>
                    </a:ext>
                  </a:extLst>
                </a:gridCol>
                <a:gridCol w="827723">
                  <a:extLst>
                    <a:ext uri="{9D8B030D-6E8A-4147-A177-3AD203B41FA5}">
                      <a16:colId xmlns:a16="http://schemas.microsoft.com/office/drawing/2014/main" val="2476222661"/>
                    </a:ext>
                  </a:extLst>
                </a:gridCol>
                <a:gridCol w="827723">
                  <a:extLst>
                    <a:ext uri="{9D8B030D-6E8A-4147-A177-3AD203B41FA5}">
                      <a16:colId xmlns:a16="http://schemas.microsoft.com/office/drawing/2014/main" val="979175785"/>
                    </a:ext>
                  </a:extLst>
                </a:gridCol>
                <a:gridCol w="827723">
                  <a:extLst>
                    <a:ext uri="{9D8B030D-6E8A-4147-A177-3AD203B41FA5}">
                      <a16:colId xmlns:a16="http://schemas.microsoft.com/office/drawing/2014/main" val="1118602054"/>
                    </a:ext>
                  </a:extLst>
                </a:gridCol>
                <a:gridCol w="777176">
                  <a:extLst>
                    <a:ext uri="{9D8B030D-6E8A-4147-A177-3AD203B41FA5}">
                      <a16:colId xmlns:a16="http://schemas.microsoft.com/office/drawing/2014/main" val="27784266"/>
                    </a:ext>
                  </a:extLst>
                </a:gridCol>
              </a:tblGrid>
              <a:tr h="4940739">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81211376"/>
                  </a:ext>
                </a:extLst>
              </a:tr>
              <a:tr h="401464">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2020</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2021</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2022</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2023</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2024</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2025</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2026</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2027</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2028</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2029</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tc>
                  <a:txBody>
                    <a:bodyPr/>
                    <a:lstStyle/>
                    <a:p>
                      <a:pPr algn="ctr"/>
                      <a:r>
                        <a:rPr lang="en-US" sz="14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2030</a:t>
                      </a:r>
                    </a:p>
                  </a:txBody>
                  <a:tcPr anchor="ctr">
                    <a:lnL w="57150" cap="flat" cmpd="sng" algn="ctr">
                      <a:solidFill>
                        <a:srgbClr val="EEF6F0"/>
                      </a:solidFill>
                      <a:prstDash val="solid"/>
                      <a:round/>
                      <a:headEnd type="none" w="med" len="med"/>
                      <a:tailEnd type="none" w="med" len="med"/>
                    </a:lnL>
                    <a:lnR w="57150" cap="flat" cmpd="sng" algn="ctr">
                      <a:solidFill>
                        <a:srgbClr val="EEF6F0"/>
                      </a:solidFill>
                      <a:prstDash val="solid"/>
                      <a:round/>
                      <a:headEnd type="none" w="med" len="med"/>
                      <a:tailEnd type="none" w="med" len="med"/>
                    </a:lnR>
                    <a:lnT w="57150" cap="flat" cmpd="sng" algn="ctr">
                      <a:solidFill>
                        <a:srgbClr val="EEF6F0"/>
                      </a:solidFill>
                      <a:prstDash val="solid"/>
                      <a:round/>
                      <a:headEnd type="none" w="med" len="med"/>
                      <a:tailEnd type="none" w="med" len="med"/>
                    </a:lnT>
                    <a:lnB w="57150" cap="flat" cmpd="sng" algn="ctr">
                      <a:solidFill>
                        <a:srgbClr val="EEF6F0"/>
                      </a:solidFill>
                      <a:prstDash val="solid"/>
                      <a:round/>
                      <a:headEnd type="none" w="med" len="med"/>
                      <a:tailEnd type="none" w="med" len="med"/>
                    </a:lnB>
                    <a:lnTlToBr w="12700" cmpd="sng">
                      <a:noFill/>
                      <a:prstDash val="solid"/>
                    </a:lnTlToBr>
                    <a:lnBlToTr w="12700" cmpd="sng">
                      <a:noFill/>
                      <a:prstDash val="solid"/>
                    </a:lnBlToTr>
                    <a:solidFill>
                      <a:srgbClr val="023182"/>
                    </a:solidFill>
                  </a:tcPr>
                </a:tc>
                <a:extLst>
                  <a:ext uri="{0D108BD9-81ED-4DB2-BD59-A6C34878D82A}">
                    <a16:rowId xmlns:a16="http://schemas.microsoft.com/office/drawing/2014/main" val="882366063"/>
                  </a:ext>
                </a:extLst>
              </a:tr>
            </a:tbl>
          </a:graphicData>
        </a:graphic>
      </p:graphicFrame>
      <p:cxnSp>
        <p:nvCxnSpPr>
          <p:cNvPr id="11" name="Straight Connector 10">
            <a:extLst>
              <a:ext uri="{FF2B5EF4-FFF2-40B4-BE49-F238E27FC236}">
                <a16:creationId xmlns:a16="http://schemas.microsoft.com/office/drawing/2014/main" id="{FBC05B4E-D50E-E844-9A68-E8711C64C74B}"/>
              </a:ext>
            </a:extLst>
          </p:cNvPr>
          <p:cNvCxnSpPr>
            <a:cxnSpLocks/>
          </p:cNvCxnSpPr>
          <p:nvPr/>
        </p:nvCxnSpPr>
        <p:spPr>
          <a:xfrm flipH="1" flipV="1">
            <a:off x="910445" y="4230869"/>
            <a:ext cx="7936" cy="4582750"/>
          </a:xfrm>
          <a:prstGeom prst="line">
            <a:avLst/>
          </a:prstGeom>
          <a:ln w="12700">
            <a:solidFill>
              <a:srgbClr val="023182"/>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C8E564D-4096-3A48-96BD-043E9D2C704D}"/>
              </a:ext>
            </a:extLst>
          </p:cNvPr>
          <p:cNvSpPr txBox="1"/>
          <p:nvPr/>
        </p:nvSpPr>
        <p:spPr>
          <a:xfrm>
            <a:off x="918381" y="4925983"/>
            <a:ext cx="8520913" cy="208416"/>
          </a:xfrm>
          <a:prstGeom prst="rect">
            <a:avLst/>
          </a:prstGeom>
          <a:solidFill>
            <a:schemeClr val="bg1"/>
          </a:solidFill>
          <a:ln w="28575">
            <a:solidFill>
              <a:srgbClr val="5EA3F9"/>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Publier les pratiques exemplaires en matière d’analyse comparative, d’étiquetage et de divulgation pour les bâtiments commerciaux et institutionnels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Box 12">
            <a:extLst>
              <a:ext uri="{FF2B5EF4-FFF2-40B4-BE49-F238E27FC236}">
                <a16:creationId xmlns:a16="http://schemas.microsoft.com/office/drawing/2014/main" id="{12BCF3A7-3877-5141-AD0B-D8C504464924}"/>
              </a:ext>
            </a:extLst>
          </p:cNvPr>
          <p:cNvSpPr txBox="1"/>
          <p:nvPr/>
        </p:nvSpPr>
        <p:spPr>
          <a:xfrm>
            <a:off x="918382" y="5269772"/>
            <a:ext cx="8520912" cy="362304"/>
          </a:xfrm>
          <a:prstGeom prst="rect">
            <a:avLst/>
          </a:prstGeom>
          <a:solidFill>
            <a:schemeClr val="bg1"/>
          </a:solidFill>
          <a:ln w="28575">
            <a:solidFill>
              <a:srgbClr val="5EA3F9"/>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Demander à Statistique Canada de réaliser une enquête sur la consommation énergétique à l’échelle nationale auprès du secteur des bâtiments pour l'année 2019</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4" name="TextBox 13">
            <a:extLst>
              <a:ext uri="{FF2B5EF4-FFF2-40B4-BE49-F238E27FC236}">
                <a16:creationId xmlns:a16="http://schemas.microsoft.com/office/drawing/2014/main" id="{05823830-3CC6-394B-8428-E040ECC2EF6D}"/>
              </a:ext>
            </a:extLst>
          </p:cNvPr>
          <p:cNvSpPr txBox="1"/>
          <p:nvPr/>
        </p:nvSpPr>
        <p:spPr>
          <a:xfrm>
            <a:off x="913185" y="4102431"/>
            <a:ext cx="5292667" cy="208416"/>
          </a:xfrm>
          <a:prstGeom prst="rect">
            <a:avLst/>
          </a:prstGeom>
          <a:solidFill>
            <a:schemeClr val="bg1"/>
          </a:solidFill>
          <a:ln w="28575">
            <a:solidFill>
              <a:srgbClr val="EA0000"/>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Soutenir les efforts d’élaboration et d’adoption de codes en réalisation des études d’impact</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17" name="Straight Connector 16">
            <a:extLst>
              <a:ext uri="{FF2B5EF4-FFF2-40B4-BE49-F238E27FC236}">
                <a16:creationId xmlns:a16="http://schemas.microsoft.com/office/drawing/2014/main" id="{B604A887-DF67-CA49-B8EF-ABE47F1982D7}"/>
              </a:ext>
            </a:extLst>
          </p:cNvPr>
          <p:cNvCxnSpPr>
            <a:cxnSpLocks/>
          </p:cNvCxnSpPr>
          <p:nvPr/>
        </p:nvCxnSpPr>
        <p:spPr>
          <a:xfrm flipH="1" flipV="1">
            <a:off x="1736236" y="5925726"/>
            <a:ext cx="7935" cy="2887893"/>
          </a:xfrm>
          <a:prstGeom prst="line">
            <a:avLst/>
          </a:prstGeom>
          <a:ln w="12700">
            <a:solidFill>
              <a:srgbClr val="023182"/>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1B8E03F-F344-C245-8D22-B7B40A912201}"/>
              </a:ext>
            </a:extLst>
          </p:cNvPr>
          <p:cNvSpPr txBox="1"/>
          <p:nvPr/>
        </p:nvSpPr>
        <p:spPr>
          <a:xfrm>
            <a:off x="1736237" y="7395310"/>
            <a:ext cx="7695120" cy="362304"/>
          </a:xfrm>
          <a:prstGeom prst="rect">
            <a:avLst/>
          </a:prstGeom>
          <a:solidFill>
            <a:schemeClr val="bg1"/>
          </a:solidFill>
          <a:ln w="28575">
            <a:solidFill>
              <a:srgbClr val="5EA3F9"/>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Continuer de rendre les données d’</a:t>
            </a:r>
            <a:r>
              <a:rPr lang="fr-FR" sz="1000" dirty="0" err="1">
                <a:latin typeface="Segoe UI Historic" panose="020B0502040204020203" pitchFamily="34" charset="0"/>
                <a:ea typeface="Segoe UI Historic" panose="020B0502040204020203" pitchFamily="34" charset="0"/>
                <a:cs typeface="Segoe UI Historic" panose="020B0502040204020203" pitchFamily="34" charset="0"/>
              </a:rPr>
              <a:t>ÉnerGuide</a:t>
            </a:r>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 relatives à la consommation énergétique des maisons accessibles aux provinces, aux territoires, aux municipalités et à d’autres partenaires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4" name="TextBox 23">
            <a:extLst>
              <a:ext uri="{FF2B5EF4-FFF2-40B4-BE49-F238E27FC236}">
                <a16:creationId xmlns:a16="http://schemas.microsoft.com/office/drawing/2014/main" id="{821C3964-BC2F-F644-8F78-143BE0F3ABB3}"/>
              </a:ext>
            </a:extLst>
          </p:cNvPr>
          <p:cNvSpPr txBox="1"/>
          <p:nvPr/>
        </p:nvSpPr>
        <p:spPr>
          <a:xfrm>
            <a:off x="1728301" y="5806462"/>
            <a:ext cx="7710993" cy="362304"/>
          </a:xfrm>
          <a:prstGeom prst="rect">
            <a:avLst/>
          </a:prstGeom>
          <a:solidFill>
            <a:schemeClr val="bg1"/>
          </a:solidFill>
          <a:ln w="28575">
            <a:solidFill>
              <a:srgbClr val="EA0000"/>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Publier et adopter le premier code du bâtiment NZER pour les nouvelles maisons et les nouveaux bâtiments en vue d’atteindre une consommation énergétique nette zéro d’ici 2030</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 name="TextBox 24">
            <a:extLst>
              <a:ext uri="{FF2B5EF4-FFF2-40B4-BE49-F238E27FC236}">
                <a16:creationId xmlns:a16="http://schemas.microsoft.com/office/drawing/2014/main" id="{91B8E03F-F344-C245-8D22-B7B40A912201}"/>
              </a:ext>
            </a:extLst>
          </p:cNvPr>
          <p:cNvSpPr txBox="1"/>
          <p:nvPr/>
        </p:nvSpPr>
        <p:spPr>
          <a:xfrm>
            <a:off x="1733853" y="7874685"/>
            <a:ext cx="7705441" cy="362304"/>
          </a:xfrm>
          <a:prstGeom prst="rect">
            <a:avLst/>
          </a:prstGeom>
          <a:solidFill>
            <a:schemeClr val="bg1"/>
          </a:solidFill>
          <a:ln w="28575">
            <a:solidFill>
              <a:srgbClr val="5EA3F9"/>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Continuer de mettre en œuvre le programme de certification et le Portfolio Manager ENERGY STAR, y compris en ajoutant des cotes de rendement ENERGY STAR pour 21 types de bâtiments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 name="TextBox 26"/>
          <p:cNvSpPr txBox="1"/>
          <p:nvPr/>
        </p:nvSpPr>
        <p:spPr>
          <a:xfrm>
            <a:off x="467124" y="495810"/>
            <a:ext cx="4009147" cy="307777"/>
          </a:xfrm>
          <a:prstGeom prst="rect">
            <a:avLst/>
          </a:prstGeom>
          <a:noFill/>
        </p:spPr>
        <p:txBody>
          <a:bodyPr wrap="square" lIns="0" tIns="0" rIns="0" bIns="0" rtlCol="0">
            <a:spAutoFit/>
          </a:bodyPr>
          <a:lstStyle/>
          <a:p>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Trajectoire</a:t>
            </a:r>
            <a:r>
              <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 </a:t>
            </a:r>
            <a:r>
              <a:rPr lang="en-CA" sz="2000" b="1" kern="100" dirty="0" err="1">
                <a:solidFill>
                  <a:srgbClr val="023182"/>
                </a:solidFill>
                <a:latin typeface="Segoe UI" panose="020B0502040204020203" pitchFamily="34" charset="0"/>
                <a:ea typeface="Segoe UI Black" panose="020B0A02040204020203" pitchFamily="34" charset="0"/>
                <a:cs typeface="Segoe UI" panose="020B0502040204020203" pitchFamily="34" charset="0"/>
              </a:rPr>
              <a:t>vers</a:t>
            </a:r>
            <a:r>
              <a:rPr lang="en-CA" sz="20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 2030</a:t>
            </a:r>
          </a:p>
        </p:txBody>
      </p:sp>
      <p:sp>
        <p:nvSpPr>
          <p:cNvPr id="29" name="TextBox 28"/>
          <p:cNvSpPr txBox="1"/>
          <p:nvPr/>
        </p:nvSpPr>
        <p:spPr>
          <a:xfrm>
            <a:off x="558232" y="851823"/>
            <a:ext cx="8922424" cy="3046988"/>
          </a:xfrm>
          <a:prstGeom prst="rect">
            <a:avLst/>
          </a:prstGeom>
          <a:noFill/>
        </p:spPr>
        <p:txBody>
          <a:bodyPr wrap="square" lIns="0" tIns="0" rIns="0" bIns="0" rtlCol="0">
            <a:spAutoFit/>
          </a:bodyPr>
          <a:lstStyle/>
          <a:p>
            <a:r>
              <a:rPr lang="fr-FR" sz="11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L’efficacité énergétique de l’environnement bâti joue un rôle important dans l’atteinte des objectifs relatifs aux changements climatiques du Canada</a:t>
            </a:r>
            <a:r>
              <a:rPr lang="en-CA" sz="1100"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 </a:t>
            </a:r>
          </a:p>
          <a:p>
            <a:r>
              <a:rPr lang="fr-FR" sz="1100" dirty="0">
                <a:latin typeface="Segoe UI" panose="020B0502040204020203" pitchFamily="34" charset="0"/>
                <a:cs typeface="Segoe UI" panose="020B0502040204020203" pitchFamily="34" charset="0"/>
              </a:rPr>
              <a:t>Depuis son adoption en 2017, </a:t>
            </a:r>
            <a:r>
              <a:rPr lang="fr-FR" sz="1100" i="1" dirty="0">
                <a:latin typeface="Segoe UI" panose="020B0502040204020203" pitchFamily="34" charset="0"/>
                <a:cs typeface="Segoe UI" panose="020B0502040204020203" pitchFamily="34" charset="0"/>
              </a:rPr>
              <a:t>Une construction intelligente : une stratégie canadienne pour les bâtiments </a:t>
            </a:r>
            <a:r>
              <a:rPr lang="fr-FR" sz="1100" dirty="0">
                <a:latin typeface="Segoe UI" panose="020B0502040204020203" pitchFamily="34" charset="0"/>
                <a:cs typeface="Segoe UI" panose="020B0502040204020203" pitchFamily="34" charset="0"/>
              </a:rPr>
              <a:t>est utilisé comme outil d’amélioration de l’efficacité énergétique des maisons et des bâtiments partout au Canada. Pour donner suite à notre engagement à réduire les émissions de gaz à effet de serre de 30 % par rapport aux niveaux atteints en 2005 d’ici 2030 et à atteindre l’objectif de zéro émission nette d’ici 2050, </a:t>
            </a:r>
            <a:r>
              <a:rPr lang="fr-FR" sz="1100" b="1" dirty="0">
                <a:latin typeface="Segoe UI" panose="020B0502040204020203" pitchFamily="34" charset="0"/>
                <a:cs typeface="Segoe UI" panose="020B0502040204020203" pitchFamily="34" charset="0"/>
              </a:rPr>
              <a:t>tous les ordres de gouvernement </a:t>
            </a:r>
            <a:r>
              <a:rPr lang="fr-FR" sz="1100" dirty="0">
                <a:latin typeface="Segoe UI" panose="020B0502040204020203" pitchFamily="34" charset="0"/>
                <a:cs typeface="Segoe UI" panose="020B0502040204020203" pitchFamily="34" charset="0"/>
              </a:rPr>
              <a:t>devront prendre d’importantes mesures pour transformer le secteur des bâtiments</a:t>
            </a:r>
            <a:r>
              <a:rPr lang="en-CA" sz="1100" dirty="0" smtClean="0">
                <a:latin typeface="Segoe UI" panose="020B0502040204020203" pitchFamily="34" charset="0"/>
                <a:cs typeface="Segoe UI" panose="020B0502040204020203" pitchFamily="34" charset="0"/>
              </a:rPr>
              <a:t>.</a:t>
            </a:r>
          </a:p>
          <a:p>
            <a:endParaRPr lang="en-CA" sz="1100" dirty="0">
              <a:latin typeface="Segoe UI" panose="020B0502040204020203" pitchFamily="34" charset="0"/>
              <a:cs typeface="Segoe UI" panose="020B0502040204020203" pitchFamily="34" charset="0"/>
            </a:endParaRPr>
          </a:p>
          <a:p>
            <a:r>
              <a:rPr lang="fr-FR" sz="1100" b="1" dirty="0">
                <a:solidFill>
                  <a:srgbClr val="023182"/>
                </a:solidFill>
                <a:latin typeface="Segoe UI" panose="020B0502040204020203" pitchFamily="34" charset="0"/>
                <a:cs typeface="Segoe UI" panose="020B0502040204020203" pitchFamily="34" charset="0"/>
              </a:rPr>
              <a:t>Le Canada s’efforce de construire de façon intelligente pour améliorer l’avenir.</a:t>
            </a:r>
            <a:r>
              <a:rPr lang="en-CA" sz="1100" dirty="0" smtClean="0">
                <a:solidFill>
                  <a:srgbClr val="023182"/>
                </a:solidFill>
                <a:latin typeface="Segoe UI" panose="020B0502040204020203" pitchFamily="34" charset="0"/>
                <a:cs typeface="Segoe UI" panose="020B0502040204020203" pitchFamily="34" charset="0"/>
              </a:rPr>
              <a:t> </a:t>
            </a:r>
          </a:p>
          <a:p>
            <a:r>
              <a:rPr lang="fr-FR" sz="1100" dirty="0">
                <a:latin typeface="Segoe UI" panose="020B0502040204020203" pitchFamily="34" charset="0"/>
                <a:cs typeface="Segoe UI" panose="020B0502040204020203" pitchFamily="34" charset="0"/>
              </a:rPr>
              <a:t>Pour nous aider à y parvenir, Une construction intelligente met l’accent sur quatre grandes mesures, y compris renforcer les normes pour les nouveaux bâtiments, rendre les bâtiments existants conformes aux futures exigences, rendre nos données énergétiques publiques et améliorer l’efficacité énergétique des appareils et de l’équipement se trouvant dans les maisons et les bâtiments</a:t>
            </a:r>
            <a:r>
              <a:rPr lang="fr-FR" sz="1100" dirty="0" smtClean="0">
                <a:latin typeface="Segoe UI" panose="020B0502040204020203" pitchFamily="34" charset="0"/>
                <a:cs typeface="Segoe UI" panose="020B0502040204020203" pitchFamily="34" charset="0"/>
              </a:rPr>
              <a:t>.</a:t>
            </a:r>
          </a:p>
          <a:p>
            <a:endParaRPr lang="en-CA" sz="1100" kern="100" dirty="0">
              <a:solidFill>
                <a:srgbClr val="FF0000"/>
              </a:solidFill>
              <a:latin typeface="Segoe UI" panose="020B0502040204020203" pitchFamily="34" charset="0"/>
              <a:ea typeface="Segoe UI Black" panose="020B0A02040204020203" pitchFamily="34" charset="0"/>
              <a:cs typeface="Segoe UI" panose="020B0502040204020203" pitchFamily="34" charset="0"/>
            </a:endParaRPr>
          </a:p>
          <a:p>
            <a:r>
              <a:rPr lang="fr-FR" sz="1100" b="1" kern="100" dirty="0">
                <a:solidFill>
                  <a:srgbClr val="023182"/>
                </a:solidFill>
                <a:latin typeface="Segoe UI" panose="020B0502040204020203" pitchFamily="34" charset="0"/>
                <a:ea typeface="Segoe UI Black" panose="020B0A02040204020203" pitchFamily="34" charset="0"/>
                <a:cs typeface="Segoe UI" panose="020B0502040204020203" pitchFamily="34" charset="0"/>
              </a:rPr>
              <a:t>Nous sommes déterminés à surmonter les obstacles ensemble</a:t>
            </a:r>
            <a:r>
              <a:rPr lang="en-CA" sz="1100" kern="100" dirty="0" smtClean="0">
                <a:solidFill>
                  <a:srgbClr val="023182"/>
                </a:solidFill>
                <a:latin typeface="Segoe UI" panose="020B0502040204020203" pitchFamily="34" charset="0"/>
                <a:ea typeface="Segoe UI Black" panose="020B0A02040204020203" pitchFamily="34" charset="0"/>
                <a:cs typeface="Segoe UI" panose="020B0502040204020203" pitchFamily="34" charset="0"/>
              </a:rPr>
              <a:t>.</a:t>
            </a:r>
          </a:p>
          <a:p>
            <a:r>
              <a:rPr lang="fr-FR" sz="1100" kern="100" dirty="0">
                <a:latin typeface="Segoe UI" panose="020B0502040204020203" pitchFamily="34" charset="0"/>
                <a:ea typeface="Segoe UI Black" panose="020B0A02040204020203" pitchFamily="34" charset="0"/>
                <a:cs typeface="Segoe UI" panose="020B0502040204020203" pitchFamily="34" charset="0"/>
              </a:rPr>
              <a:t>Le Canada doit tirer parti de cette incroyable occasion pour moderniser ses maisons et ses bâtiments afin de réduire sa consommation énergétique, de faire économiser les Canadiens et de réduire ses émissions de gaz à effet de serre tout en stimulant son activité économique. Tous les ordres de gouvernement devront collaborer pour faire rapidement passer le taux de rénovation </a:t>
            </a:r>
            <a:r>
              <a:rPr lang="fr-FR" sz="1100" kern="100" dirty="0" err="1">
                <a:latin typeface="Segoe UI" panose="020B0502040204020203" pitchFamily="34" charset="0"/>
                <a:ea typeface="Segoe UI Black" panose="020B0A02040204020203" pitchFamily="34" charset="0"/>
                <a:cs typeface="Segoe UI" panose="020B0502040204020203" pitchFamily="34" charset="0"/>
              </a:rPr>
              <a:t>écoénergétique</a:t>
            </a:r>
            <a:r>
              <a:rPr lang="fr-FR" sz="1100" kern="100" dirty="0">
                <a:latin typeface="Segoe UI" panose="020B0502040204020203" pitchFamily="34" charset="0"/>
                <a:ea typeface="Segoe UI Black" panose="020B0A02040204020203" pitchFamily="34" charset="0"/>
                <a:cs typeface="Segoe UI" panose="020B0502040204020203" pitchFamily="34" charset="0"/>
              </a:rPr>
              <a:t> annuel de 1 à 3 %, y compris en </a:t>
            </a:r>
            <a:r>
              <a:rPr lang="fr-FR" sz="1100" b="1" kern="100" dirty="0">
                <a:latin typeface="Segoe UI" panose="020B0502040204020203" pitchFamily="34" charset="0"/>
                <a:ea typeface="Segoe UI Black" panose="020B0A02040204020203" pitchFamily="34" charset="0"/>
                <a:cs typeface="Segoe UI" panose="020B0502040204020203" pitchFamily="34" charset="0"/>
              </a:rPr>
              <a:t>explorant et en soutenant de nouveaux outils financiers</a:t>
            </a:r>
            <a:r>
              <a:rPr lang="fr-FR" sz="1100" kern="100" dirty="0">
                <a:latin typeface="Segoe UI" panose="020B0502040204020203" pitchFamily="34" charset="0"/>
                <a:ea typeface="Segoe UI Black" panose="020B0A02040204020203" pitchFamily="34" charset="0"/>
                <a:cs typeface="Segoe UI" panose="020B0502040204020203" pitchFamily="34" charset="0"/>
              </a:rPr>
              <a:t>, </a:t>
            </a:r>
            <a:r>
              <a:rPr lang="fr-FR" sz="1100" b="1" kern="100" dirty="0">
                <a:latin typeface="Segoe UI" panose="020B0502040204020203" pitchFamily="34" charset="0"/>
                <a:ea typeface="Segoe UI Black" panose="020B0A02040204020203" pitchFamily="34" charset="0"/>
                <a:cs typeface="Segoe UI" panose="020B0502040204020203" pitchFamily="34" charset="0"/>
              </a:rPr>
              <a:t>en facilitant le renforcement des capacités et le partage de renseignements et en faisant preuve de leadership</a:t>
            </a:r>
            <a:r>
              <a:rPr lang="en-CA" sz="1100" kern="100" dirty="0" smtClean="0">
                <a:latin typeface="Segoe UI" panose="020B0502040204020203" pitchFamily="34" charset="0"/>
                <a:ea typeface="Segoe UI Black" panose="020B0A02040204020203" pitchFamily="34" charset="0"/>
                <a:cs typeface="Segoe UI" panose="020B0502040204020203" pitchFamily="34" charset="0"/>
              </a:rPr>
              <a:t>. </a:t>
            </a:r>
          </a:p>
        </p:txBody>
      </p:sp>
      <p:pic>
        <p:nvPicPr>
          <p:cNvPr id="32" name="Picture 31">
            <a:extLst>
              <a:ext uri="{FF2B5EF4-FFF2-40B4-BE49-F238E27FC236}">
                <a16:creationId xmlns:a16="http://schemas.microsoft.com/office/drawing/2014/main" id="{6BB42FBC-A035-4B4E-9D35-4C8067004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89" y="14853293"/>
            <a:ext cx="9163511" cy="375541"/>
          </a:xfrm>
          <a:prstGeom prst="rect">
            <a:avLst/>
          </a:prstGeom>
        </p:spPr>
      </p:pic>
      <p:cxnSp>
        <p:nvCxnSpPr>
          <p:cNvPr id="33" name="Straight Connector 32"/>
          <p:cNvCxnSpPr/>
          <p:nvPr/>
        </p:nvCxnSpPr>
        <p:spPr>
          <a:xfrm>
            <a:off x="467124" y="403318"/>
            <a:ext cx="845217" cy="0"/>
          </a:xfrm>
          <a:prstGeom prst="line">
            <a:avLst/>
          </a:prstGeom>
          <a:ln w="88900" cap="flat" cmpd="sng" algn="ctr">
            <a:solidFill>
              <a:srgbClr val="02318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653123B1-0847-E845-AB6C-46414A7ABC77}"/>
              </a:ext>
            </a:extLst>
          </p:cNvPr>
          <p:cNvSpPr txBox="1"/>
          <p:nvPr/>
        </p:nvSpPr>
        <p:spPr>
          <a:xfrm>
            <a:off x="1728302" y="6615396"/>
            <a:ext cx="7476041" cy="208416"/>
          </a:xfrm>
          <a:prstGeom prst="rect">
            <a:avLst/>
          </a:prstGeom>
          <a:solidFill>
            <a:schemeClr val="bg1"/>
          </a:solidFill>
          <a:ln w="28575">
            <a:solidFill>
              <a:srgbClr val="89C540"/>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Publier un cadre de </a:t>
            </a:r>
            <a:r>
              <a:rPr lang="fr-FR" sz="1000" dirty="0" err="1">
                <a:latin typeface="Segoe UI Historic" panose="020B0502040204020203" pitchFamily="34" charset="0"/>
                <a:ea typeface="Segoe UI Historic" panose="020B0502040204020203" pitchFamily="34" charset="0"/>
                <a:cs typeface="Segoe UI Historic" panose="020B0502040204020203" pitchFamily="34" charset="0"/>
              </a:rPr>
              <a:t>commisionning</a:t>
            </a:r>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 d’un bâtiment existant (</a:t>
            </a:r>
            <a:r>
              <a:rPr lang="fr-FR" sz="1000" dirty="0" err="1">
                <a:latin typeface="Segoe UI Historic" panose="020B0502040204020203" pitchFamily="34" charset="0"/>
                <a:ea typeface="Segoe UI Historic" panose="020B0502040204020203" pitchFamily="34" charset="0"/>
                <a:cs typeface="Segoe UI Historic" panose="020B0502040204020203" pitchFamily="34" charset="0"/>
              </a:rPr>
              <a:t>CxBE</a:t>
            </a:r>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 en collaboration avec les parties prenantes publiques et privées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9" name="TextBox 38">
            <a:extLst>
              <a:ext uri="{FF2B5EF4-FFF2-40B4-BE49-F238E27FC236}">
                <a16:creationId xmlns:a16="http://schemas.microsoft.com/office/drawing/2014/main" id="{DA8D198A-7D4B-8D4F-B015-23990A0D0C73}"/>
              </a:ext>
            </a:extLst>
          </p:cNvPr>
          <p:cNvSpPr txBox="1"/>
          <p:nvPr/>
        </p:nvSpPr>
        <p:spPr>
          <a:xfrm>
            <a:off x="1736238" y="6928057"/>
            <a:ext cx="7713376" cy="362304"/>
          </a:xfrm>
          <a:prstGeom prst="rect">
            <a:avLst/>
          </a:prstGeom>
          <a:solidFill>
            <a:schemeClr val="bg1"/>
          </a:solidFill>
          <a:ln w="28575">
            <a:solidFill>
              <a:srgbClr val="FDDD05"/>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Déterminer les initiatives de R-D-D et de déploiement commercial qui pourraient permettre de surmonter les obstacles qui empêchent l’adoption de technologies à haut rendement énergétique pour les fenêtres, le chauffage des bâtiments et le chauffage de l’eau</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41" name="Straight Connector 40">
            <a:extLst>
              <a:ext uri="{FF2B5EF4-FFF2-40B4-BE49-F238E27FC236}">
                <a16:creationId xmlns:a16="http://schemas.microsoft.com/office/drawing/2014/main" id="{B604A887-DF67-CA49-B8EF-ABE47F1982D7}"/>
              </a:ext>
            </a:extLst>
          </p:cNvPr>
          <p:cNvCxnSpPr>
            <a:cxnSpLocks/>
          </p:cNvCxnSpPr>
          <p:nvPr/>
        </p:nvCxnSpPr>
        <p:spPr>
          <a:xfrm flipV="1">
            <a:off x="5086475" y="8488251"/>
            <a:ext cx="4454" cy="383030"/>
          </a:xfrm>
          <a:prstGeom prst="line">
            <a:avLst/>
          </a:prstGeom>
          <a:ln w="12700">
            <a:solidFill>
              <a:srgbClr val="023182"/>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53123B1-0847-E845-AB6C-46414A7ABC77}"/>
              </a:ext>
            </a:extLst>
          </p:cNvPr>
          <p:cNvSpPr txBox="1"/>
          <p:nvPr/>
        </p:nvSpPr>
        <p:spPr>
          <a:xfrm>
            <a:off x="5086475" y="8387606"/>
            <a:ext cx="4352819" cy="362304"/>
          </a:xfrm>
          <a:prstGeom prst="rect">
            <a:avLst/>
          </a:prstGeom>
          <a:solidFill>
            <a:schemeClr val="bg1"/>
          </a:solidFill>
          <a:ln w="28575">
            <a:solidFill>
              <a:srgbClr val="89C540"/>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Publier les exigences du code modèle de l’énergie pour les maisons et les bâtiments existants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5" name="TextBox 14">
            <a:extLst>
              <a:ext uri="{FF2B5EF4-FFF2-40B4-BE49-F238E27FC236}">
                <a16:creationId xmlns:a16="http://schemas.microsoft.com/office/drawing/2014/main" id="{5B7D501D-5927-E94B-8E26-DD8BA8DFEA6A}"/>
              </a:ext>
            </a:extLst>
          </p:cNvPr>
          <p:cNvSpPr txBox="1"/>
          <p:nvPr/>
        </p:nvSpPr>
        <p:spPr>
          <a:xfrm>
            <a:off x="1728302" y="6282829"/>
            <a:ext cx="7710992" cy="208416"/>
          </a:xfrm>
          <a:prstGeom prst="rect">
            <a:avLst/>
          </a:prstGeom>
          <a:solidFill>
            <a:schemeClr val="bg1"/>
          </a:solidFill>
          <a:ln w="28575">
            <a:solidFill>
              <a:srgbClr val="EA0000"/>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Offrir des formations et des outils pour soutenir la mise en œuvre efficace des codes adoptés par les provinces et les territoires</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3" name="TextBox 42">
            <a:extLst>
              <a:ext uri="{FF2B5EF4-FFF2-40B4-BE49-F238E27FC236}">
                <a16:creationId xmlns:a16="http://schemas.microsoft.com/office/drawing/2014/main" id="{DA8D198A-7D4B-8D4F-B015-23990A0D0C73}"/>
              </a:ext>
            </a:extLst>
          </p:cNvPr>
          <p:cNvSpPr txBox="1"/>
          <p:nvPr/>
        </p:nvSpPr>
        <p:spPr>
          <a:xfrm>
            <a:off x="910445" y="4437347"/>
            <a:ext cx="8528850" cy="362304"/>
          </a:xfrm>
          <a:prstGeom prst="rect">
            <a:avLst/>
          </a:prstGeom>
          <a:solidFill>
            <a:schemeClr val="bg1"/>
          </a:solidFill>
          <a:ln w="28575">
            <a:solidFill>
              <a:srgbClr val="FDDD05"/>
            </a:solidFill>
          </a:ln>
        </p:spPr>
        <p:txBody>
          <a:bodyPr wrap="square" tIns="18000" bIns="36000" rtlCol="0">
            <a:spAutoFit/>
          </a:bodyPr>
          <a:lstStyle/>
          <a:p>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Mettre à jour le programme de certification ENERGY STAR Canada en y intégrant des caractéristiques techniques plus rigoureuses, ce qui augmenterait la disponibilité des produits </a:t>
            </a:r>
            <a:r>
              <a:rPr lang="fr-FR" sz="1000" dirty="0" err="1">
                <a:latin typeface="Segoe UI Historic" panose="020B0502040204020203" pitchFamily="34" charset="0"/>
                <a:ea typeface="Segoe UI Historic" panose="020B0502040204020203" pitchFamily="34" charset="0"/>
                <a:cs typeface="Segoe UI Historic" panose="020B0502040204020203" pitchFamily="34" charset="0"/>
              </a:rPr>
              <a:t>écoénergétiques</a:t>
            </a:r>
            <a:r>
              <a:rPr lang="fr-FR" sz="1000" dirty="0">
                <a:latin typeface="Segoe UI Historic" panose="020B0502040204020203" pitchFamily="34" charset="0"/>
                <a:ea typeface="Segoe UI Historic" panose="020B0502040204020203" pitchFamily="34" charset="0"/>
                <a:cs typeface="Segoe UI Historic" panose="020B0502040204020203" pitchFamily="34" charset="0"/>
              </a:rPr>
              <a:t> sur le marché </a:t>
            </a:r>
            <a:r>
              <a:rPr lang="fr-FR" sz="1000" dirty="0" smtClean="0">
                <a:latin typeface="Segoe UI Historic" panose="020B0502040204020203" pitchFamily="34" charset="0"/>
                <a:ea typeface="Segoe UI Historic" panose="020B0502040204020203" pitchFamily="34" charset="0"/>
                <a:cs typeface="Segoe UI Historic" panose="020B0502040204020203" pitchFamily="34" charset="0"/>
              </a:rPr>
              <a:t>canadien</a:t>
            </a:r>
            <a:endParaRPr lang="en-CA" sz="10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3" name="Rounded Rectangle 52">
            <a:extLst>
              <a:ext uri="{FF2B5EF4-FFF2-40B4-BE49-F238E27FC236}">
                <a16:creationId xmlns:a16="http://schemas.microsoft.com/office/drawing/2014/main" id="{E338217C-6B17-4049-8996-BAAFBFC030C6}"/>
              </a:ext>
            </a:extLst>
          </p:cNvPr>
          <p:cNvSpPr/>
          <p:nvPr/>
        </p:nvSpPr>
        <p:spPr>
          <a:xfrm>
            <a:off x="533009" y="9465524"/>
            <a:ext cx="3670253" cy="498808"/>
          </a:xfrm>
          <a:prstGeom prst="round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Rendre les nouveaux bâtiments plus </a:t>
            </a:r>
            <a:r>
              <a:rPr lang="fr-FR" sz="1400" b="1" dirty="0" err="1">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écoénergétiques</a:t>
            </a:r>
            <a:endParaRPr lang="en-US" sz="14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4" name="Rounded Rectangle 53">
            <a:extLst>
              <a:ext uri="{FF2B5EF4-FFF2-40B4-BE49-F238E27FC236}">
                <a16:creationId xmlns:a16="http://schemas.microsoft.com/office/drawing/2014/main" id="{E338217C-6B17-4049-8996-BAAFBFC030C6}"/>
              </a:ext>
            </a:extLst>
          </p:cNvPr>
          <p:cNvSpPr/>
          <p:nvPr/>
        </p:nvSpPr>
        <p:spPr>
          <a:xfrm>
            <a:off x="5182389" y="9452737"/>
            <a:ext cx="3670253" cy="511595"/>
          </a:xfrm>
          <a:prstGeom prst="roundRect">
            <a:avLst/>
          </a:prstGeom>
          <a:solidFill>
            <a:srgbClr val="FDD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Améliorer l’efficacité énergétique des appareils et de l’équipement</a:t>
            </a:r>
            <a:endParaRPr lang="en-US"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5" name="Rounded Rectangle 54">
            <a:extLst>
              <a:ext uri="{FF2B5EF4-FFF2-40B4-BE49-F238E27FC236}">
                <a16:creationId xmlns:a16="http://schemas.microsoft.com/office/drawing/2014/main" id="{E338217C-6B17-4049-8996-BAAFBFC030C6}"/>
              </a:ext>
            </a:extLst>
          </p:cNvPr>
          <p:cNvSpPr/>
          <p:nvPr/>
        </p:nvSpPr>
        <p:spPr>
          <a:xfrm>
            <a:off x="504720" y="11999959"/>
            <a:ext cx="3670253" cy="507849"/>
          </a:xfrm>
          <a:prstGeom prst="roundRect">
            <a:avLst/>
          </a:prstGeom>
          <a:solidFill>
            <a:srgbClr val="8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Adapter les bâtiments existants pour garantir un avenir plus </a:t>
            </a:r>
            <a:r>
              <a:rPr lang="fr-FR" sz="1400" b="1" dirty="0" err="1">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écoénergétique</a:t>
            </a:r>
            <a:endParaRPr lang="en-US" sz="14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6" name="Rounded Rectangle 55">
            <a:extLst>
              <a:ext uri="{FF2B5EF4-FFF2-40B4-BE49-F238E27FC236}">
                <a16:creationId xmlns:a16="http://schemas.microsoft.com/office/drawing/2014/main" id="{E338217C-6B17-4049-8996-BAAFBFC030C6}"/>
              </a:ext>
            </a:extLst>
          </p:cNvPr>
          <p:cNvSpPr/>
          <p:nvPr/>
        </p:nvSpPr>
        <p:spPr>
          <a:xfrm>
            <a:off x="5207410" y="11999960"/>
            <a:ext cx="3670254" cy="507849"/>
          </a:xfrm>
          <a:prstGeom prst="roundRect">
            <a:avLst/>
          </a:prstGeom>
          <a:solidFill>
            <a:srgbClr val="5EA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Étiquetage de la consommation énergétique des bâtiments – </a:t>
            </a:r>
            <a:r>
              <a:rPr lang="fr-FR" sz="1200" b="1" dirty="0" smtClean="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Rendre </a:t>
            </a:r>
            <a:r>
              <a:rPr lang="fr-FR" sz="12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rPr>
              <a:t>les données sur l’énergie accessibles</a:t>
            </a:r>
            <a:endParaRPr lang="en-US" sz="1200" b="1" dirty="0">
              <a:solidFill>
                <a:schemeClr val="tx1"/>
              </a:solidFill>
              <a:latin typeface="Segoe UI Semibold" panose="020B0702040204020203" pitchFamily="34" charset="0"/>
              <a:ea typeface="Segoe UI Historic" panose="020B0502040204020203" pitchFamily="34" charset="0"/>
              <a:cs typeface="Segoe UI Semibold" panose="020B0702040204020203" pitchFamily="34" charset="0"/>
            </a:endParaRPr>
          </a:p>
        </p:txBody>
      </p:sp>
      <p:sp>
        <p:nvSpPr>
          <p:cNvPr id="57" name="TextBox 56"/>
          <p:cNvSpPr txBox="1"/>
          <p:nvPr/>
        </p:nvSpPr>
        <p:spPr>
          <a:xfrm>
            <a:off x="467124" y="10014508"/>
            <a:ext cx="4405872" cy="1785104"/>
          </a:xfrm>
          <a:prstGeom prst="rect">
            <a:avLst/>
          </a:prstGeom>
          <a:noFill/>
          <a:ln>
            <a:noFill/>
          </a:ln>
        </p:spPr>
        <p:txBody>
          <a:bodyPr wrap="square" rtlCol="0">
            <a:spAutoFit/>
          </a:bodyPr>
          <a:lstStyle/>
          <a:p>
            <a:pPr algn="just"/>
            <a:r>
              <a:rPr lang="fr-FR" sz="1000" dirty="0">
                <a:latin typeface="Segoe UI" panose="020B0502040204020203" pitchFamily="34" charset="0"/>
                <a:cs typeface="Segoe UI" panose="020B0502040204020203" pitchFamily="34" charset="0"/>
              </a:rPr>
              <a:t>Pour parvenir à une consommation énergétique nette zéro, tous les ordres de gouvernement et les membres du secteur des bâtiments doivent collaborer. Les gouvernements fédéral, provinciaux et territoriaux s’efforcent de concevoir et d’adopter des codes modèles du bâtiment de plus en plus stricts en vue d’adopter un code modèle de « consommation énergétique nette zéro » d’ici 2030</a:t>
            </a:r>
            <a:r>
              <a:rPr lang="en-CA" sz="1000" dirty="0" smtClean="0">
                <a:latin typeface="Segoe UI" panose="020B0502040204020203" pitchFamily="34" charset="0"/>
                <a:cs typeface="Segoe UI" panose="020B0502040204020203" pitchFamily="34" charset="0"/>
              </a:rPr>
              <a:t>.</a:t>
            </a:r>
          </a:p>
          <a:p>
            <a:pPr algn="just"/>
            <a:endParaRPr lang="en-CA"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Le gouvernement du Canada prévoit publier le premier code du bâtiment NZER pour les maisons et les bâtiments en 2021. Le nouveau code devrait être 15 % plus efficace que la version précédente et ouvrira la voie à une adoption harmonisée par les provinces et les </a:t>
            </a:r>
            <a:r>
              <a:rPr lang="fr-FR" sz="1000" dirty="0" smtClean="0">
                <a:latin typeface="Segoe UI" panose="020B0502040204020203" pitchFamily="34" charset="0"/>
                <a:cs typeface="Segoe UI" panose="020B0502040204020203" pitchFamily="34" charset="0"/>
              </a:rPr>
              <a:t>territoires.</a:t>
            </a:r>
            <a:endParaRPr lang="en-CA" sz="1000" dirty="0">
              <a:latin typeface="Segoe UI" panose="020B0502040204020203" pitchFamily="34" charset="0"/>
              <a:cs typeface="Segoe UI" panose="020B0502040204020203" pitchFamily="34" charset="0"/>
            </a:endParaRPr>
          </a:p>
        </p:txBody>
      </p:sp>
      <p:pic>
        <p:nvPicPr>
          <p:cNvPr id="58" name="Picture 57"/>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287410" y="9377706"/>
            <a:ext cx="623183" cy="613025"/>
          </a:xfrm>
          <a:prstGeom prst="rect">
            <a:avLst/>
          </a:prstGeom>
        </p:spPr>
      </p:pic>
      <p:pic>
        <p:nvPicPr>
          <p:cNvPr id="59" name="Picture 58"/>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940890" y="9345249"/>
            <a:ext cx="619083" cy="619083"/>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201" y="11870893"/>
            <a:ext cx="590369" cy="675307"/>
          </a:xfrm>
          <a:prstGeom prst="rect">
            <a:avLst/>
          </a:prstGeom>
        </p:spPr>
      </p:pic>
      <p:pic>
        <p:nvPicPr>
          <p:cNvPr id="61" name="Picture 60"/>
          <p:cNvPicPr>
            <a:picLocks noChangeAspect="1"/>
          </p:cNvPicPr>
          <p:nvPr/>
        </p:nvPicPr>
        <p:blipFill>
          <a:blip r:embed="rId6" cstate="print">
            <a:duotone>
              <a:prstClr val="black"/>
              <a:srgbClr val="5EA3F9">
                <a:tint val="45000"/>
                <a:satMod val="400000"/>
              </a:srgbClr>
            </a:duotone>
            <a:extLst>
              <a:ext uri="{28A0092B-C50C-407E-A947-70E740481C1C}">
                <a14:useLocalDpi xmlns:a14="http://schemas.microsoft.com/office/drawing/2010/main" val="0"/>
              </a:ext>
            </a:extLst>
          </a:blip>
          <a:stretch>
            <a:fillRect/>
          </a:stretch>
        </p:blipFill>
        <p:spPr>
          <a:xfrm>
            <a:off x="8988891" y="11906656"/>
            <a:ext cx="491765" cy="601153"/>
          </a:xfrm>
          <a:prstGeom prst="rect">
            <a:avLst/>
          </a:prstGeom>
        </p:spPr>
      </p:pic>
      <p:sp>
        <p:nvSpPr>
          <p:cNvPr id="63" name="Rectangle 62"/>
          <p:cNvSpPr/>
          <p:nvPr/>
        </p:nvSpPr>
        <p:spPr>
          <a:xfrm>
            <a:off x="467124" y="12564080"/>
            <a:ext cx="4405872" cy="1938992"/>
          </a:xfrm>
          <a:prstGeom prst="rect">
            <a:avLst/>
          </a:prstGeom>
        </p:spPr>
        <p:txBody>
          <a:bodyPr wrap="square">
            <a:spAutoFit/>
          </a:bodyPr>
          <a:lstStyle/>
          <a:p>
            <a:pPr algn="just"/>
            <a:r>
              <a:rPr lang="fr-CA" sz="1000" dirty="0">
                <a:latin typeface="Segoe UI" panose="020B0502040204020203" pitchFamily="34" charset="0"/>
                <a:cs typeface="Segoe UI" panose="020B0502040204020203" pitchFamily="34" charset="0"/>
              </a:rPr>
              <a:t>Comme 75 % des maisons et des bâtiments que nous utiliserons d’ici 2030 ont déjà été construits, nous devons moderniser les bâtiments existants pour atteindre nos objectifs. Pour ce faire, nous devrons mettre en œuvre des projets pilotes et des initiatives de formation qui favorisent la connaissance et la compréhension du </a:t>
            </a:r>
            <a:r>
              <a:rPr lang="fr-CA" sz="1000" dirty="0" err="1">
                <a:latin typeface="Segoe UI" panose="020B0502040204020203" pitchFamily="34" charset="0"/>
                <a:cs typeface="Segoe UI" panose="020B0502040204020203" pitchFamily="34" charset="0"/>
              </a:rPr>
              <a:t>commissioning</a:t>
            </a:r>
            <a:r>
              <a:rPr lang="fr-CA" sz="1000" dirty="0">
                <a:latin typeface="Segoe UI" panose="020B0502040204020203" pitchFamily="34" charset="0"/>
                <a:cs typeface="Segoe UI" panose="020B0502040204020203" pitchFamily="34" charset="0"/>
              </a:rPr>
              <a:t>.</a:t>
            </a:r>
            <a:endParaRPr lang="en-CA" sz="1000" dirty="0">
              <a:latin typeface="Segoe UI" panose="020B0502040204020203" pitchFamily="34" charset="0"/>
              <a:cs typeface="Segoe UI" panose="020B0502040204020203" pitchFamily="34" charset="0"/>
            </a:endParaRPr>
          </a:p>
          <a:p>
            <a:pPr algn="just"/>
            <a:r>
              <a:rPr lang="fr-CA" sz="1000" dirty="0">
                <a:latin typeface="Segoe UI" panose="020B0502040204020203" pitchFamily="34" charset="0"/>
                <a:cs typeface="Segoe UI" panose="020B0502040204020203" pitchFamily="34" charset="0"/>
              </a:rPr>
              <a:t> </a:t>
            </a:r>
            <a:endParaRPr lang="en-CA" sz="1000" dirty="0">
              <a:latin typeface="Segoe UI" panose="020B0502040204020203" pitchFamily="34" charset="0"/>
              <a:cs typeface="Segoe UI" panose="020B0502040204020203" pitchFamily="34" charset="0"/>
            </a:endParaRPr>
          </a:p>
          <a:p>
            <a:pPr algn="just"/>
            <a:r>
              <a:rPr lang="fr-CA" sz="1000" dirty="0">
                <a:latin typeface="Segoe UI" panose="020B0502040204020203" pitchFamily="34" charset="0"/>
                <a:cs typeface="Segoe UI" panose="020B0502040204020203" pitchFamily="34" charset="0"/>
              </a:rPr>
              <a:t>Le gouvernement du Canada a lancé le </a:t>
            </a:r>
            <a:r>
              <a:rPr lang="fr-CA" sz="1000" b="1" dirty="0">
                <a:latin typeface="Segoe UI" panose="020B0502040204020203" pitchFamily="34" charset="0"/>
                <a:cs typeface="Segoe UI" panose="020B0502040204020203" pitchFamily="34" charset="0"/>
              </a:rPr>
              <a:t>Groupe de travail sur le </a:t>
            </a:r>
            <a:r>
              <a:rPr lang="fr-CA" sz="1000" b="1" dirty="0" err="1">
                <a:latin typeface="Segoe UI" panose="020B0502040204020203" pitchFamily="34" charset="0"/>
                <a:cs typeface="Segoe UI" panose="020B0502040204020203" pitchFamily="34" charset="0"/>
              </a:rPr>
              <a:t>commissioning</a:t>
            </a:r>
            <a:r>
              <a:rPr lang="fr-CA" sz="1000" b="1" dirty="0">
                <a:latin typeface="Segoe UI" panose="020B0502040204020203" pitchFamily="34" charset="0"/>
                <a:cs typeface="Segoe UI" panose="020B0502040204020203" pitchFamily="34" charset="0"/>
              </a:rPr>
              <a:t> des bâtiments existants</a:t>
            </a:r>
            <a:r>
              <a:rPr lang="fr-CA" sz="1000" dirty="0">
                <a:latin typeface="Segoe UI" panose="020B0502040204020203" pitchFamily="34" charset="0"/>
                <a:cs typeface="Segoe UI" panose="020B0502040204020203" pitchFamily="34" charset="0"/>
              </a:rPr>
              <a:t>, composé de représentants des gouvernements fédéral, provinciaux, territoriaux et municipaux et de membres des services publics et de l’industrie, pour élaborer un cadre de travail qui sera publié en 2021, en collaboration avec des parties prenantes publiques et privées</a:t>
            </a:r>
            <a:r>
              <a:rPr lang="en-CA" sz="1000" dirty="0" smtClean="0">
                <a:latin typeface="Segoe UI" panose="020B0502040204020203" pitchFamily="34" charset="0"/>
                <a:cs typeface="Segoe UI" panose="020B0502040204020203" pitchFamily="34" charset="0"/>
                <a:sym typeface="Wingdings" panose="05000000000000000000" pitchFamily="2" charset="2"/>
              </a:rPr>
              <a:t>.</a:t>
            </a:r>
            <a:endParaRPr lang="en-CA" sz="1000" dirty="0">
              <a:latin typeface="Segoe UI" panose="020B0502040204020203" pitchFamily="34" charset="0"/>
              <a:cs typeface="Segoe UI" panose="020B0502040204020203" pitchFamily="34" charset="0"/>
            </a:endParaRPr>
          </a:p>
        </p:txBody>
      </p:sp>
      <p:sp>
        <p:nvSpPr>
          <p:cNvPr id="64" name="Rectangle 63"/>
          <p:cNvSpPr/>
          <p:nvPr/>
        </p:nvSpPr>
        <p:spPr>
          <a:xfrm>
            <a:off x="4676864" y="9989094"/>
            <a:ext cx="4843560" cy="1992853"/>
          </a:xfrm>
          <a:prstGeom prst="rect">
            <a:avLst/>
          </a:prstGeom>
        </p:spPr>
        <p:txBody>
          <a:bodyPr wrap="square">
            <a:spAutoFit/>
          </a:bodyPr>
          <a:lstStyle/>
          <a:p>
            <a:pPr lvl="1" algn="just"/>
            <a:r>
              <a:rPr lang="fr-FR" sz="950" dirty="0">
                <a:latin typeface="Segoe UI" panose="020B0502040204020203" pitchFamily="34" charset="0"/>
                <a:cs typeface="Segoe UI" panose="020B0502040204020203" pitchFamily="34" charset="0"/>
              </a:rPr>
              <a:t>Les gouvernements du Canada, de la Colombie-Britannique, de l’Ontario, du Québec, du Nouveau-Brunswick et de la Nouvelle-Écosse en sont aux dernières étapes de discussion afin d’harmoniser les exigences fédérales et provinciales concernant l’efficacité énergétique des appareils électroménagers, de créer un régime de réglementation uniforme d’une région à l’autre et de réduire les obstacles au commerce interprovincial.</a:t>
            </a:r>
          </a:p>
          <a:p>
            <a:pPr lvl="1" algn="just"/>
            <a:endParaRPr lang="fr-FR" sz="950" dirty="0">
              <a:latin typeface="Segoe UI" panose="020B0502040204020203" pitchFamily="34" charset="0"/>
              <a:cs typeface="Segoe UI" panose="020B0502040204020203" pitchFamily="34" charset="0"/>
            </a:endParaRPr>
          </a:p>
          <a:p>
            <a:pPr lvl="1" algn="just"/>
            <a:r>
              <a:rPr lang="fr-FR" sz="950" dirty="0">
                <a:latin typeface="Segoe UI" panose="020B0502040204020203" pitchFamily="34" charset="0"/>
                <a:cs typeface="Segoe UI" panose="020B0502040204020203" pitchFamily="34" charset="0"/>
              </a:rPr>
              <a:t>Les gouvernements fédéral, provinciaux et territoriaux ont élaboré une feuille de route pour la transformation du marché, qui décrit les objectifs ambitieux à long terme, de 2030 à 2035, pour le rendement énergétique minimal des systèmes de chauffage et des autres équipements. Elle sert en outre de fondement pour les activités à court et moyen terme, soit de 2020 à 2025, des gouvernements et des parties prenantes.</a:t>
            </a:r>
          </a:p>
        </p:txBody>
      </p:sp>
      <p:sp>
        <p:nvSpPr>
          <p:cNvPr id="65" name="Rectangle 64"/>
          <p:cNvSpPr/>
          <p:nvPr/>
        </p:nvSpPr>
        <p:spPr>
          <a:xfrm>
            <a:off x="5141027" y="12564080"/>
            <a:ext cx="4379397" cy="2285241"/>
          </a:xfrm>
          <a:prstGeom prst="rect">
            <a:avLst/>
          </a:prstGeom>
        </p:spPr>
        <p:txBody>
          <a:bodyPr wrap="square">
            <a:spAutoFit/>
          </a:bodyPr>
          <a:lstStyle/>
          <a:p>
            <a:pPr algn="just"/>
            <a:r>
              <a:rPr lang="fr-FR" sz="95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Les gouvernements fédéral, provinciaux et territoriaux collaborent pour déterminer les exigences relatives à l’analyse comparative, à l’étiquetage et à la divulgation de la consommation énergétique des bâtiments afin de suivre leur évolution et de renseigner les utilisateurs sur les coûts énergétiques. </a:t>
            </a:r>
          </a:p>
          <a:p>
            <a:pPr algn="just"/>
            <a:endParaRPr lang="fr-FR" sz="95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endParaRPr>
          </a:p>
          <a:p>
            <a:pPr algn="just"/>
            <a:r>
              <a:rPr lang="fr-FR" sz="950" kern="100" dirty="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Plus de 25 000 bâtiments de partout au Canada figurent dans l’outil ENERGY STAR Portfolio Manager. Des étiquettes faisant appel aux cotes ENERGY STAR sont offertes pour 10 types de bâtiments, et les bâtiments à haut rendement énergétique peuvent être certifiés chaque année en vertu du programme de certification des bâtiments ENERGY STAR. Depuis le lancement du programme, 187 bâtiments ont reçu une certification en raison de leur haut rendement et ont reçu une cote de rendement ENERGY STAR d’au moins 75 sur 100. Pour répondre aux besoins des parties prenantes, le gouvernement du Canada a rendu la plateforme de gestion des clients et de divulgation des données GRID accessible au </a:t>
            </a:r>
            <a:r>
              <a:rPr lang="fr-FR" sz="950" kern="100" dirty="0" smtClean="0">
                <a:latin typeface="Segoe UI" panose="020B0502040204020203" pitchFamily="34" charset="0"/>
                <a:ea typeface="Segoe UI Black" panose="020B0A02040204020203" pitchFamily="34" charset="0"/>
                <a:cs typeface="Segoe UI" panose="020B0502040204020203" pitchFamily="34" charset="0"/>
                <a:sym typeface="Wingdings" panose="05000000000000000000" pitchFamily="2" charset="2"/>
              </a:rPr>
              <a:t>public</a:t>
            </a:r>
            <a:r>
              <a:rPr lang="en-CA" sz="950" dirty="0" smtClean="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0074221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4526|-10450138|-2550507|-1342445|-9868951|NRCan&quot;,&quot;Id&quot;:&quot;5f5006023131395c18070fe1&quot;,&quot;SmartGridHorizontal&quot;:0,&quot;LinkedExcelSources&quot;:{},&quot;LinkedProjectSources&quot;:{},&quot;FlowConfig&quot;:{&quot;Canvas&quot;:{&quot;Slide&quot;:1,&quot;Width&quot;:1056,&quot;Height&quot;:1632},&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pPr>
      <a:bodyPr wrap="square" rtlCol="0">
        <a:spAutoFit/>
      </a:bodyPr>
      <a:lstStyle>
        <a:defPPr>
          <a:defRPr sz="800" dirty="0" err="1">
            <a:solidFill>
              <a:schemeClr val="bg1"/>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pPr>
      <a:bodyPr wrap="square" rtlCol="0">
        <a:spAutoFit/>
      </a:bodyPr>
      <a:lstStyle>
        <a:defPPr>
          <a:defRPr sz="800" dirty="0" err="1">
            <a:solidFill>
              <a:schemeClr val="bg1"/>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28658</TotalTime>
  <Words>4190</Words>
  <Application>Microsoft Office PowerPoint</Application>
  <PresentationFormat>Custom</PresentationFormat>
  <Paragraphs>222</Paragraphs>
  <Slides>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Calibri</vt:lpstr>
      <vt:lpstr>Calibri Light</vt:lpstr>
      <vt:lpstr>Segoe UI</vt:lpstr>
      <vt:lpstr>Segoe UI Black</vt:lpstr>
      <vt:lpstr>Segoe UI Historic</vt:lpstr>
      <vt:lpstr>Segoe UI Semibold</vt:lpstr>
      <vt:lpstr>Segoe UI Semilight</vt:lpstr>
      <vt:lpstr>Wingdings</vt:lpstr>
      <vt:lpstr>Office Theme</vt:lpstr>
      <vt:lpstr>1_Office Theme</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Ogbuaku, Ochi</dc:creator>
  <cp:lastModifiedBy>Hanson Pastran, Sasha</cp:lastModifiedBy>
  <cp:revision>420</cp:revision>
  <cp:lastPrinted>2020-02-21T19:58:19Z</cp:lastPrinted>
  <dcterms:created xsi:type="dcterms:W3CDTF">2019-12-20T17:26:31Z</dcterms:created>
  <dcterms:modified xsi:type="dcterms:W3CDTF">2020-11-25T20:25:57Z</dcterms:modified>
</cp:coreProperties>
</file>